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68" r:id="rId4"/>
    <p:sldId id="299" r:id="rId5"/>
    <p:sldId id="305" r:id="rId6"/>
    <p:sldId id="320" r:id="rId7"/>
    <p:sldId id="306" r:id="rId8"/>
    <p:sldId id="318" r:id="rId9"/>
    <p:sldId id="271" r:id="rId10"/>
    <p:sldId id="272" r:id="rId11"/>
    <p:sldId id="316" r:id="rId12"/>
    <p:sldId id="278" r:id="rId13"/>
    <p:sldId id="279" r:id="rId14"/>
    <p:sldId id="311" r:id="rId15"/>
    <p:sldId id="317" r:id="rId16"/>
    <p:sldId id="280" r:id="rId17"/>
    <p:sldId id="260" r:id="rId18"/>
    <p:sldId id="270" r:id="rId19"/>
    <p:sldId id="274" r:id="rId20"/>
    <p:sldId id="312" r:id="rId21"/>
    <p:sldId id="321" r:id="rId22"/>
    <p:sldId id="275" r:id="rId23"/>
    <p:sldId id="307" r:id="rId24"/>
    <p:sldId id="308" r:id="rId25"/>
    <p:sldId id="310" r:id="rId26"/>
    <p:sldId id="309" r:id="rId27"/>
    <p:sldId id="282" r:id="rId28"/>
    <p:sldId id="283" r:id="rId29"/>
    <p:sldId id="286" r:id="rId30"/>
    <p:sldId id="288" r:id="rId31"/>
    <p:sldId id="289" r:id="rId32"/>
    <p:sldId id="297" r:id="rId33"/>
    <p:sldId id="304" r:id="rId34"/>
    <p:sldId id="290" r:id="rId35"/>
    <p:sldId id="291" r:id="rId36"/>
    <p:sldId id="298" r:id="rId37"/>
    <p:sldId id="292" r:id="rId38"/>
    <p:sldId id="296" r:id="rId39"/>
    <p:sldId id="315" r:id="rId40"/>
    <p:sldId id="264" r:id="rId41"/>
    <p:sldId id="302" r:id="rId42"/>
    <p:sldId id="31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1A16"/>
    <a:srgbClr val="BC3908"/>
    <a:srgbClr val="F6AA1C"/>
    <a:srgbClr val="621708"/>
    <a:srgbClr val="220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40" autoAdjust="0"/>
    <p:restoredTop sz="70588" autoAdjust="0"/>
  </p:normalViewPr>
  <p:slideViewPr>
    <p:cSldViewPr snapToGrid="0" snapToObjects="1">
      <p:cViewPr varScale="1">
        <p:scale>
          <a:sx n="64" d="100"/>
          <a:sy n="64" d="100"/>
        </p:scale>
        <p:origin x="-1104" y="-104"/>
      </p:cViewPr>
      <p:guideLst>
        <p:guide orient="horz" pos="2160"/>
        <p:guide pos="3840"/>
      </p:guideLst>
    </p:cSldViewPr>
  </p:slideViewPr>
  <p:outlineViewPr>
    <p:cViewPr>
      <p:scale>
        <a:sx n="33" d="100"/>
        <a:sy n="33" d="100"/>
      </p:scale>
      <p:origin x="0" y="15048"/>
    </p:cViewPr>
  </p:outlineViewPr>
  <p:notesTextViewPr>
    <p:cViewPr>
      <p:scale>
        <a:sx n="1" d="1"/>
        <a:sy n="1" d="1"/>
      </p:scale>
      <p:origin x="0" y="0"/>
    </p:cViewPr>
  </p:notesTextViewPr>
  <p:sorterViewPr>
    <p:cViewPr>
      <p:scale>
        <a:sx n="100" d="100"/>
        <a:sy n="100" d="100"/>
      </p:scale>
      <p:origin x="0" y="1507"/>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9"/>
    </mc:Choice>
    <mc:Fallback>
      <c:style val="19"/>
    </mc:Fallback>
  </mc:AlternateContent>
  <c:chart>
    <c:autoTitleDeleted val="1"/>
    <c:plotArea>
      <c:layout>
        <c:manualLayout>
          <c:layoutTarget val="inner"/>
          <c:xMode val="edge"/>
          <c:yMode val="edge"/>
          <c:x val="0.0392512077294686"/>
          <c:y val="0.0591753303030021"/>
          <c:w val="0.921497584541063"/>
          <c:h val="0.806876237897014"/>
        </c:manualLayout>
      </c:layout>
      <c:barChart>
        <c:barDir val="col"/>
        <c:grouping val="stacked"/>
        <c:varyColors val="0"/>
        <c:ser>
          <c:idx val="0"/>
          <c:order val="0"/>
          <c:tx>
            <c:strRef>
              <c:f>Sheet1!$B$1</c:f>
              <c:strCache>
                <c:ptCount val="1"/>
                <c:pt idx="0">
                  <c:v>ICTO</c:v>
                </c:pt>
              </c:strCache>
            </c:strRef>
          </c:tx>
          <c:invertIfNegative val="0"/>
          <c:dPt>
            <c:idx val="4"/>
            <c:invertIfNegative val="0"/>
            <c:bubble3D val="0"/>
          </c:dPt>
          <c:dLbls>
            <c:dLbl>
              <c:idx val="0"/>
              <c:layout>
                <c:manualLayout>
                  <c:x val="-1.38384069652391E-17"/>
                  <c:y val="-0.0932077760183282"/>
                </c:manualLayout>
              </c:layout>
              <c:showLegendKey val="0"/>
              <c:showVal val="1"/>
              <c:showCatName val="0"/>
              <c:showSerName val="0"/>
              <c:showPercent val="0"/>
              <c:showBubbleSize val="0"/>
            </c:dLbl>
            <c:dLbl>
              <c:idx val="1"/>
              <c:layout>
                <c:manualLayout>
                  <c:x val="0.0"/>
                  <c:y val="-0.0963328499426884"/>
                </c:manualLayout>
              </c:layout>
              <c:showLegendKey val="0"/>
              <c:showVal val="1"/>
              <c:showCatName val="0"/>
              <c:showSerName val="0"/>
              <c:showPercent val="0"/>
              <c:showBubbleSize val="0"/>
            </c:dLbl>
            <c:dLbl>
              <c:idx val="2"/>
              <c:layout>
                <c:manualLayout>
                  <c:x val="-5.5353627860957E-17"/>
                  <c:y val="-0.168422093939314"/>
                </c:manualLayout>
              </c:layout>
              <c:showLegendKey val="0"/>
              <c:showVal val="1"/>
              <c:showCatName val="0"/>
              <c:showSerName val="0"/>
              <c:showPercent val="0"/>
              <c:showBubbleSize val="0"/>
            </c:dLbl>
            <c:dLbl>
              <c:idx val="3"/>
              <c:layout>
                <c:manualLayout>
                  <c:x val="0.0"/>
                  <c:y val="-0.20938963030293"/>
                </c:manualLayout>
              </c:layout>
              <c:showLegendKey val="0"/>
              <c:showVal val="1"/>
              <c:showCatName val="0"/>
              <c:showSerName val="0"/>
              <c:showPercent val="0"/>
              <c:showBubbleSize val="0"/>
            </c:dLbl>
            <c:dLbl>
              <c:idx val="4"/>
              <c:layout>
                <c:manualLayout>
                  <c:x val="0.0"/>
                  <c:y val="-0.39146756969678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numRef>
              <c:f>Sheet1!$A$2:$A$6</c:f>
              <c:numCache>
                <c:formatCode>General</c:formatCode>
                <c:ptCount val="5"/>
                <c:pt idx="0">
                  <c:v>2010.0</c:v>
                </c:pt>
                <c:pt idx="1">
                  <c:v>2011.0</c:v>
                </c:pt>
                <c:pt idx="2">
                  <c:v>2012.0</c:v>
                </c:pt>
                <c:pt idx="3">
                  <c:v>2013.0</c:v>
                </c:pt>
                <c:pt idx="4">
                  <c:v>2014.0</c:v>
                </c:pt>
              </c:numCache>
            </c:numRef>
          </c:cat>
          <c:val>
            <c:numRef>
              <c:f>Sheet1!$B$2:$B$6</c:f>
              <c:numCache>
                <c:formatCode>General</c:formatCode>
                <c:ptCount val="5"/>
                <c:pt idx="0">
                  <c:v>3.9</c:v>
                </c:pt>
                <c:pt idx="1">
                  <c:v>4.1</c:v>
                </c:pt>
                <c:pt idx="2">
                  <c:v>5.7</c:v>
                </c:pt>
                <c:pt idx="3">
                  <c:v>6.7</c:v>
                </c:pt>
                <c:pt idx="4">
                  <c:v>7.2</c:v>
                </c:pt>
              </c:numCache>
            </c:numRef>
          </c:val>
        </c:ser>
        <c:dLbls>
          <c:showLegendKey val="0"/>
          <c:showVal val="0"/>
          <c:showCatName val="0"/>
          <c:showSerName val="0"/>
          <c:showPercent val="0"/>
          <c:showBubbleSize val="0"/>
        </c:dLbls>
        <c:gapWidth val="15"/>
        <c:overlap val="100"/>
        <c:axId val="2087798376"/>
        <c:axId val="2087795384"/>
      </c:barChart>
      <c:catAx>
        <c:axId val="2087798376"/>
        <c:scaling>
          <c:orientation val="minMax"/>
        </c:scaling>
        <c:delete val="0"/>
        <c:axPos val="b"/>
        <c:numFmt formatCode="General" sourceLinked="1"/>
        <c:majorTickMark val="none"/>
        <c:minorTickMark val="none"/>
        <c:tickLblPos val="nextTo"/>
        <c:crossAx val="2087795384"/>
        <c:crosses val="autoZero"/>
        <c:auto val="1"/>
        <c:lblAlgn val="ctr"/>
        <c:lblOffset val="100"/>
        <c:noMultiLvlLbl val="0"/>
      </c:catAx>
      <c:valAx>
        <c:axId val="2087795384"/>
        <c:scaling>
          <c:orientation val="minMax"/>
          <c:max val="9.0"/>
          <c:min val="0.0"/>
        </c:scaling>
        <c:delete val="1"/>
        <c:axPos val="l"/>
        <c:numFmt formatCode="General" sourceLinked="1"/>
        <c:majorTickMark val="out"/>
        <c:minorTickMark val="none"/>
        <c:tickLblPos val="nextTo"/>
        <c:crossAx val="20877983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D66DB5-83BC-486C-A46B-41E98EAD8DE9}"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730A2F52-DD65-45B5-BB69-4B597B1FAA2F}">
      <dgm:prSet phldrT="[Text]" custT="1"/>
      <dgm:spPr/>
      <dgm:t>
        <a:bodyPr/>
        <a:lstStyle/>
        <a:p>
          <a:r>
            <a:rPr lang="en-US" sz="1800" dirty="0" smtClean="0"/>
            <a:t>Action/Arm</a:t>
          </a:r>
          <a:endParaRPr lang="en-US" sz="1800" dirty="0"/>
        </a:p>
      </dgm:t>
    </dgm:pt>
    <dgm:pt modelId="{4C3B3C4E-B2A8-42BB-93D8-B4178A156180}" type="parTrans" cxnId="{196C909E-0787-4AC9-9FB9-C98A489D753B}">
      <dgm:prSet/>
      <dgm:spPr/>
      <dgm:t>
        <a:bodyPr/>
        <a:lstStyle/>
        <a:p>
          <a:endParaRPr lang="en-US"/>
        </a:p>
      </dgm:t>
    </dgm:pt>
    <dgm:pt modelId="{5F6E5D55-CED2-46FC-844D-4342FE427AB7}" type="sibTrans" cxnId="{196C909E-0787-4AC9-9FB9-C98A489D753B}">
      <dgm:prSet/>
      <dgm:spPr/>
      <dgm:t>
        <a:bodyPr/>
        <a:lstStyle/>
        <a:p>
          <a:endParaRPr lang="en-US"/>
        </a:p>
      </dgm:t>
    </dgm:pt>
    <dgm:pt modelId="{1A93519E-968F-4E4D-95AD-2440033DDB8A}">
      <dgm:prSet phldrT="[Text]" custT="1"/>
      <dgm:spPr/>
      <dgm:t>
        <a:bodyPr/>
        <a:lstStyle/>
        <a:p>
          <a:r>
            <a:rPr lang="en-US" sz="1800" dirty="0" smtClean="0"/>
            <a:t>Reward</a:t>
          </a:r>
          <a:r>
            <a:rPr lang="en-US" sz="1000" dirty="0" smtClean="0"/>
            <a:t>	</a:t>
          </a:r>
          <a:endParaRPr lang="en-US" sz="1000" dirty="0"/>
        </a:p>
      </dgm:t>
    </dgm:pt>
    <dgm:pt modelId="{AC0CA207-CAE9-403E-8F6C-CEEA6BE3F9CA}" type="parTrans" cxnId="{9515BC26-9FB0-48C4-BFAD-1494362E4BC7}">
      <dgm:prSet/>
      <dgm:spPr/>
      <dgm:t>
        <a:bodyPr/>
        <a:lstStyle/>
        <a:p>
          <a:endParaRPr lang="en-US"/>
        </a:p>
      </dgm:t>
    </dgm:pt>
    <dgm:pt modelId="{A2073C66-1D48-4581-A178-9DF4B48E6848}" type="sibTrans" cxnId="{9515BC26-9FB0-48C4-BFAD-1494362E4BC7}">
      <dgm:prSet/>
      <dgm:spPr/>
      <dgm:t>
        <a:bodyPr/>
        <a:lstStyle/>
        <a:p>
          <a:endParaRPr lang="en-US"/>
        </a:p>
      </dgm:t>
    </dgm:pt>
    <dgm:pt modelId="{33B89C3A-5A35-4B59-BCF3-964318CCE207}">
      <dgm:prSet custT="1"/>
      <dgm:spPr/>
      <dgm:t>
        <a:bodyPr/>
        <a:lstStyle/>
        <a:p>
          <a:r>
            <a:rPr lang="en-US" sz="1600" kern="1200" dirty="0" smtClean="0">
              <a:solidFill>
                <a:schemeClr val="tx2"/>
              </a:solidFill>
              <a:latin typeface="+mn-lt"/>
              <a:ea typeface="+mn-ea"/>
              <a:cs typeface="+mn-cs"/>
            </a:rPr>
            <a:t>Set</a:t>
          </a:r>
          <a:r>
            <a:rPr lang="en-US" sz="1600" kern="1200" dirty="0" smtClean="0">
              <a:latin typeface="Arial" panose="020B0604020202020204" pitchFamily="34" charset="0"/>
              <a:cs typeface="Arial" panose="020B0604020202020204" pitchFamily="34" charset="0"/>
            </a:rPr>
            <a:t> </a:t>
          </a:r>
          <a:r>
            <a:rPr lang="en-US" sz="1600" kern="1200" dirty="0" smtClean="0">
              <a:solidFill>
                <a:schemeClr val="tx2"/>
              </a:solidFill>
              <a:latin typeface="+mn-lt"/>
              <a:ea typeface="+mn-ea"/>
              <a:cs typeface="+mn-cs"/>
            </a:rPr>
            <a:t>of options that are available for a problem.</a:t>
          </a:r>
          <a:endParaRPr lang="en-US" sz="1600" kern="1200" dirty="0">
            <a:solidFill>
              <a:schemeClr val="tx2"/>
            </a:solidFill>
            <a:latin typeface="+mn-lt"/>
            <a:ea typeface="+mn-ea"/>
            <a:cs typeface="+mn-cs"/>
          </a:endParaRPr>
        </a:p>
      </dgm:t>
    </dgm:pt>
    <dgm:pt modelId="{65E3D934-868D-4D67-8ACE-6DF59CE14034}" type="parTrans" cxnId="{A20578C7-6569-40FE-8758-2F3DE450FA2D}">
      <dgm:prSet/>
      <dgm:spPr/>
      <dgm:t>
        <a:bodyPr/>
        <a:lstStyle/>
        <a:p>
          <a:endParaRPr lang="en-US"/>
        </a:p>
      </dgm:t>
    </dgm:pt>
    <dgm:pt modelId="{88521E34-ACEA-41E3-8DDB-B0F1940AB3A0}" type="sibTrans" cxnId="{A20578C7-6569-40FE-8758-2F3DE450FA2D}">
      <dgm:prSet/>
      <dgm:spPr/>
      <dgm:t>
        <a:bodyPr/>
        <a:lstStyle/>
        <a:p>
          <a:endParaRPr lang="en-US"/>
        </a:p>
      </dgm:t>
    </dgm:pt>
    <dgm:pt modelId="{1D847C9C-03B6-4027-8543-D6C671AFB070}">
      <dgm:prSet custT="1"/>
      <dgm:spPr/>
      <dgm:t>
        <a:bodyPr/>
        <a:lstStyle/>
        <a:p>
          <a:r>
            <a:rPr lang="en-US" sz="1600" dirty="0" smtClean="0">
              <a:latin typeface="+mn-lt"/>
              <a:cs typeface="Arial" panose="020B0604020202020204" pitchFamily="34" charset="0"/>
            </a:rPr>
            <a:t>Clicks, profit, revenue</a:t>
          </a:r>
          <a:endParaRPr lang="en-US" sz="1600" dirty="0">
            <a:latin typeface="+mn-lt"/>
            <a:cs typeface="Arial" panose="020B0604020202020204" pitchFamily="34" charset="0"/>
          </a:endParaRPr>
        </a:p>
      </dgm:t>
    </dgm:pt>
    <dgm:pt modelId="{BDC9CDF5-5885-4104-85D7-4B330AC04017}" type="parTrans" cxnId="{41594329-1783-4184-BD46-5CEED8CCF8CA}">
      <dgm:prSet/>
      <dgm:spPr/>
      <dgm:t>
        <a:bodyPr/>
        <a:lstStyle/>
        <a:p>
          <a:endParaRPr lang="en-US"/>
        </a:p>
      </dgm:t>
    </dgm:pt>
    <dgm:pt modelId="{93DCFC3E-1FBB-4DAA-8218-E8162311A25F}" type="sibTrans" cxnId="{41594329-1783-4184-BD46-5CEED8CCF8CA}">
      <dgm:prSet/>
      <dgm:spPr/>
      <dgm:t>
        <a:bodyPr/>
        <a:lstStyle/>
        <a:p>
          <a:endParaRPr lang="en-US"/>
        </a:p>
      </dgm:t>
    </dgm:pt>
    <dgm:pt modelId="{E705F3D3-A61A-4C0A-A102-5A095A57498B}">
      <dgm:prSet custT="1"/>
      <dgm:spPr/>
      <dgm:t>
        <a:bodyPr/>
        <a:lstStyle/>
        <a:p>
          <a:r>
            <a:rPr lang="en-US" sz="1800" dirty="0" smtClean="0">
              <a:latin typeface="+mn-lt"/>
              <a:cs typeface="Arial" panose="020B0604020202020204" pitchFamily="34" charset="0"/>
            </a:rPr>
            <a:t>Context</a:t>
          </a:r>
          <a:endParaRPr lang="en-US" sz="1800" dirty="0">
            <a:latin typeface="+mn-lt"/>
            <a:cs typeface="Arial" panose="020B0604020202020204" pitchFamily="34" charset="0"/>
          </a:endParaRPr>
        </a:p>
      </dgm:t>
    </dgm:pt>
    <dgm:pt modelId="{C076DA8C-003E-4DAC-ABEB-BBEEF535A575}" type="parTrans" cxnId="{97C3CF6C-7364-475E-A39A-99F078E10FB4}">
      <dgm:prSet/>
      <dgm:spPr/>
      <dgm:t>
        <a:bodyPr/>
        <a:lstStyle/>
        <a:p>
          <a:endParaRPr lang="en-US"/>
        </a:p>
      </dgm:t>
    </dgm:pt>
    <dgm:pt modelId="{013799CB-7478-4766-9825-D5252841CE13}" type="sibTrans" cxnId="{97C3CF6C-7364-475E-A39A-99F078E10FB4}">
      <dgm:prSet/>
      <dgm:spPr/>
      <dgm:t>
        <a:bodyPr/>
        <a:lstStyle/>
        <a:p>
          <a:endParaRPr lang="en-US"/>
        </a:p>
      </dgm:t>
    </dgm:pt>
    <dgm:pt modelId="{DF5B5661-155F-4DFB-AA47-DC4C7E8DF2F1}">
      <dgm:prSet custT="1"/>
      <dgm:spPr/>
      <dgm:t>
        <a:bodyPr/>
        <a:lstStyle/>
        <a:p>
          <a:r>
            <a:rPr lang="en-US" sz="1600" dirty="0" smtClean="0">
              <a:latin typeface="+mn-lt"/>
              <a:cs typeface="Arial" panose="020B0604020202020204" pitchFamily="34" charset="0"/>
            </a:rPr>
            <a:t>Side information that is available </a:t>
          </a:r>
          <a:endParaRPr lang="en-US" sz="1600" dirty="0">
            <a:latin typeface="+mn-lt"/>
            <a:cs typeface="Arial" panose="020B0604020202020204" pitchFamily="34" charset="0"/>
          </a:endParaRPr>
        </a:p>
      </dgm:t>
    </dgm:pt>
    <dgm:pt modelId="{6EB19C1A-BEF8-42CF-9438-87EEA8E62389}" type="parTrans" cxnId="{1CCE9F62-31B8-444D-A4A8-5A0AFD140939}">
      <dgm:prSet/>
      <dgm:spPr/>
      <dgm:t>
        <a:bodyPr/>
        <a:lstStyle/>
        <a:p>
          <a:endParaRPr lang="en-US"/>
        </a:p>
      </dgm:t>
    </dgm:pt>
    <dgm:pt modelId="{5F82E481-C46F-4AC7-A78E-838C9C27E87A}" type="sibTrans" cxnId="{1CCE9F62-31B8-444D-A4A8-5A0AFD140939}">
      <dgm:prSet/>
      <dgm:spPr/>
      <dgm:t>
        <a:bodyPr/>
        <a:lstStyle/>
        <a:p>
          <a:endParaRPr lang="en-US"/>
        </a:p>
      </dgm:t>
    </dgm:pt>
    <dgm:pt modelId="{5F47D3ED-E572-4944-900F-EB9A838C5CDF}">
      <dgm:prSet custT="1"/>
      <dgm:spPr/>
      <dgm:t>
        <a:bodyPr/>
        <a:lstStyle/>
        <a:p>
          <a:r>
            <a:rPr lang="en-US" sz="1600" b="0" smtClean="0">
              <a:latin typeface="+mn-lt"/>
              <a:cs typeface="Arial" panose="020B0604020202020204" pitchFamily="34" charset="0"/>
            </a:rPr>
            <a:t>Factors external to the system with which the agent is interacting</a:t>
          </a:r>
          <a:endParaRPr lang="en-US" sz="1600" b="0" dirty="0">
            <a:latin typeface="+mn-lt"/>
            <a:cs typeface="Arial" panose="020B0604020202020204" pitchFamily="34" charset="0"/>
          </a:endParaRPr>
        </a:p>
      </dgm:t>
    </dgm:pt>
    <dgm:pt modelId="{BC73FEC4-6A81-419D-A002-DAE157521F3B}" type="sibTrans" cxnId="{2F82DEF3-D079-4EC3-A745-1DA63674EAEF}">
      <dgm:prSet/>
      <dgm:spPr/>
      <dgm:t>
        <a:bodyPr/>
        <a:lstStyle/>
        <a:p>
          <a:endParaRPr lang="en-US"/>
        </a:p>
      </dgm:t>
    </dgm:pt>
    <dgm:pt modelId="{565E98F4-99AA-4DCD-8558-69FC336082EC}" type="parTrans" cxnId="{2F82DEF3-D079-4EC3-A745-1DA63674EAEF}">
      <dgm:prSet/>
      <dgm:spPr/>
      <dgm:t>
        <a:bodyPr/>
        <a:lstStyle/>
        <a:p>
          <a:endParaRPr lang="en-US"/>
        </a:p>
      </dgm:t>
    </dgm:pt>
    <dgm:pt modelId="{71940E29-D7E5-4AC9-B9D8-A80105C453DA}">
      <dgm:prSet phldrT="[Text]" custT="1"/>
      <dgm:spPr/>
      <dgm:t>
        <a:bodyPr/>
        <a:lstStyle/>
        <a:p>
          <a:r>
            <a:rPr lang="en-US" sz="1800" dirty="0" smtClean="0"/>
            <a:t>Environment</a:t>
          </a:r>
          <a:endParaRPr lang="en-US" sz="1800" dirty="0"/>
        </a:p>
      </dgm:t>
    </dgm:pt>
    <dgm:pt modelId="{327D1003-EEF1-4365-9543-FAF50C487F33}" type="sibTrans" cxnId="{BEEF620B-914E-4856-B309-381FB6FA9B9F}">
      <dgm:prSet/>
      <dgm:spPr/>
      <dgm:t>
        <a:bodyPr/>
        <a:lstStyle/>
        <a:p>
          <a:endParaRPr lang="en-US"/>
        </a:p>
      </dgm:t>
    </dgm:pt>
    <dgm:pt modelId="{15E09812-3E42-46AD-BA9B-7DB7EEE3219E}" type="parTrans" cxnId="{BEEF620B-914E-4856-B309-381FB6FA9B9F}">
      <dgm:prSet/>
      <dgm:spPr/>
      <dgm:t>
        <a:bodyPr/>
        <a:lstStyle/>
        <a:p>
          <a:endParaRPr lang="en-US"/>
        </a:p>
      </dgm:t>
    </dgm:pt>
    <dgm:pt modelId="{86631423-5FA9-FD42-8273-8BAE926D89DD}">
      <dgm:prSet custT="1"/>
      <dgm:spPr/>
      <dgm:t>
        <a:bodyPr/>
        <a:lstStyle/>
        <a:p>
          <a:r>
            <a:rPr lang="en-US" sz="1600" dirty="0" smtClean="0">
              <a:latin typeface="+mn-lt"/>
              <a:cs typeface="Arial" panose="020B0604020202020204" pitchFamily="34" charset="0"/>
            </a:rPr>
            <a:t>Software system that takes the decisions</a:t>
          </a:r>
          <a:endParaRPr lang="en-US" sz="1600" dirty="0"/>
        </a:p>
      </dgm:t>
    </dgm:pt>
    <dgm:pt modelId="{19DC2E83-B33D-9C46-B554-FACA740BF0CC}">
      <dgm:prSet phldrT="[Text]" custT="1"/>
      <dgm:spPr/>
      <dgm:t>
        <a:bodyPr/>
        <a:lstStyle/>
        <a:p>
          <a:r>
            <a:rPr lang="en-US" sz="1600" dirty="0" smtClean="0"/>
            <a:t>Agent</a:t>
          </a:r>
          <a:endParaRPr lang="en-US" sz="1600" dirty="0">
            <a:latin typeface="+mn-lt"/>
            <a:cs typeface="Arial" panose="020B0604020202020204" pitchFamily="34" charset="0"/>
          </a:endParaRPr>
        </a:p>
      </dgm:t>
    </dgm:pt>
    <dgm:pt modelId="{E489607A-4DF6-7C44-A9A0-C3669BC45AC5}" type="sibTrans" cxnId="{514C60AF-17A2-7F4A-B3EA-245F9D212308}">
      <dgm:prSet/>
      <dgm:spPr/>
      <dgm:t>
        <a:bodyPr/>
        <a:lstStyle/>
        <a:p>
          <a:endParaRPr lang="en-US"/>
        </a:p>
      </dgm:t>
    </dgm:pt>
    <dgm:pt modelId="{CBBEBA1E-FDFD-364B-8D2F-6EEDB869B077}" type="parTrans" cxnId="{514C60AF-17A2-7F4A-B3EA-245F9D212308}">
      <dgm:prSet/>
      <dgm:spPr/>
      <dgm:t>
        <a:bodyPr/>
        <a:lstStyle/>
        <a:p>
          <a:endParaRPr lang="en-US"/>
        </a:p>
      </dgm:t>
    </dgm:pt>
    <dgm:pt modelId="{818C01F6-0BBB-4945-A8C6-066D69AA704B}" type="sibTrans" cxnId="{C6BB8A95-F426-674D-A1A9-95E00B7292B1}">
      <dgm:prSet/>
      <dgm:spPr/>
      <dgm:t>
        <a:bodyPr/>
        <a:lstStyle/>
        <a:p>
          <a:endParaRPr lang="en-US"/>
        </a:p>
      </dgm:t>
    </dgm:pt>
    <dgm:pt modelId="{E8DC752E-3D53-674A-BFC3-6B54665F8496}" type="parTrans" cxnId="{C6BB8A95-F426-674D-A1A9-95E00B7292B1}">
      <dgm:prSet/>
      <dgm:spPr/>
      <dgm:t>
        <a:bodyPr/>
        <a:lstStyle/>
        <a:p>
          <a:endParaRPr lang="en-US"/>
        </a:p>
      </dgm:t>
    </dgm:pt>
    <dgm:pt modelId="{2418125E-8722-4DCA-B2DE-3D7B9C0D9D9E}" type="pres">
      <dgm:prSet presAssocID="{83D66DB5-83BC-486C-A46B-41E98EAD8DE9}" presName="linear" presStyleCnt="0">
        <dgm:presLayoutVars>
          <dgm:dir/>
          <dgm:animLvl val="lvl"/>
          <dgm:resizeHandles val="exact"/>
        </dgm:presLayoutVars>
      </dgm:prSet>
      <dgm:spPr/>
      <dgm:t>
        <a:bodyPr/>
        <a:lstStyle/>
        <a:p>
          <a:endParaRPr lang="en-US"/>
        </a:p>
      </dgm:t>
    </dgm:pt>
    <dgm:pt modelId="{F5E89685-3F4B-4360-9BD4-18FFA3B46CFC}" type="pres">
      <dgm:prSet presAssocID="{730A2F52-DD65-45B5-BB69-4B597B1FAA2F}" presName="parentLin" presStyleCnt="0"/>
      <dgm:spPr/>
    </dgm:pt>
    <dgm:pt modelId="{82A802A8-E777-4F09-AB4A-1AA0424D383B}" type="pres">
      <dgm:prSet presAssocID="{730A2F52-DD65-45B5-BB69-4B597B1FAA2F}" presName="parentLeftMargin" presStyleLbl="node1" presStyleIdx="0" presStyleCnt="5"/>
      <dgm:spPr/>
      <dgm:t>
        <a:bodyPr/>
        <a:lstStyle/>
        <a:p>
          <a:endParaRPr lang="en-US"/>
        </a:p>
      </dgm:t>
    </dgm:pt>
    <dgm:pt modelId="{2CBB91AA-D408-4E7A-912F-8DFA5561165C}" type="pres">
      <dgm:prSet presAssocID="{730A2F52-DD65-45B5-BB69-4B597B1FAA2F}" presName="parentText" presStyleLbl="node1" presStyleIdx="0" presStyleCnt="5" custLinFactNeighborX="5155">
        <dgm:presLayoutVars>
          <dgm:chMax val="0"/>
          <dgm:bulletEnabled val="1"/>
        </dgm:presLayoutVars>
      </dgm:prSet>
      <dgm:spPr/>
      <dgm:t>
        <a:bodyPr/>
        <a:lstStyle/>
        <a:p>
          <a:endParaRPr lang="en-US"/>
        </a:p>
      </dgm:t>
    </dgm:pt>
    <dgm:pt modelId="{445B7914-908F-426F-9519-891EA70FF1F5}" type="pres">
      <dgm:prSet presAssocID="{730A2F52-DD65-45B5-BB69-4B597B1FAA2F}" presName="negativeSpace" presStyleCnt="0"/>
      <dgm:spPr/>
    </dgm:pt>
    <dgm:pt modelId="{C960C403-092F-4C6F-BCB2-E1F26D8A1EEE}" type="pres">
      <dgm:prSet presAssocID="{730A2F52-DD65-45B5-BB69-4B597B1FAA2F}" presName="childText" presStyleLbl="conFgAcc1" presStyleIdx="0" presStyleCnt="5">
        <dgm:presLayoutVars>
          <dgm:bulletEnabled val="1"/>
        </dgm:presLayoutVars>
      </dgm:prSet>
      <dgm:spPr/>
      <dgm:t>
        <a:bodyPr/>
        <a:lstStyle/>
        <a:p>
          <a:endParaRPr lang="en-US"/>
        </a:p>
      </dgm:t>
    </dgm:pt>
    <dgm:pt modelId="{CA637680-EC38-4AF5-A4D2-2BC50DA45900}" type="pres">
      <dgm:prSet presAssocID="{5F6E5D55-CED2-46FC-844D-4342FE427AB7}" presName="spaceBetweenRectangles" presStyleCnt="0"/>
      <dgm:spPr/>
    </dgm:pt>
    <dgm:pt modelId="{881FFA9A-E1A5-4B42-A86F-1ABE6FC23F3C}" type="pres">
      <dgm:prSet presAssocID="{1A93519E-968F-4E4D-95AD-2440033DDB8A}" presName="parentLin" presStyleCnt="0"/>
      <dgm:spPr/>
    </dgm:pt>
    <dgm:pt modelId="{C87D3986-CDA5-40C3-9A52-CAD54C126ECC}" type="pres">
      <dgm:prSet presAssocID="{1A93519E-968F-4E4D-95AD-2440033DDB8A}" presName="parentLeftMargin" presStyleLbl="node1" presStyleIdx="0" presStyleCnt="5"/>
      <dgm:spPr/>
      <dgm:t>
        <a:bodyPr/>
        <a:lstStyle/>
        <a:p>
          <a:endParaRPr lang="en-US"/>
        </a:p>
      </dgm:t>
    </dgm:pt>
    <dgm:pt modelId="{2918038D-EE57-4029-BB52-AEAD05ED81AD}" type="pres">
      <dgm:prSet presAssocID="{1A93519E-968F-4E4D-95AD-2440033DDB8A}" presName="parentText" presStyleLbl="node1" presStyleIdx="1" presStyleCnt="5">
        <dgm:presLayoutVars>
          <dgm:chMax val="0"/>
          <dgm:bulletEnabled val="1"/>
        </dgm:presLayoutVars>
      </dgm:prSet>
      <dgm:spPr/>
      <dgm:t>
        <a:bodyPr/>
        <a:lstStyle/>
        <a:p>
          <a:endParaRPr lang="en-US"/>
        </a:p>
      </dgm:t>
    </dgm:pt>
    <dgm:pt modelId="{07C36B7D-91E7-4366-8FC1-D4CFCDA15E9F}" type="pres">
      <dgm:prSet presAssocID="{1A93519E-968F-4E4D-95AD-2440033DDB8A}" presName="negativeSpace" presStyleCnt="0"/>
      <dgm:spPr/>
    </dgm:pt>
    <dgm:pt modelId="{487B9FCD-9B9E-4C6E-9454-43EBD962FFD8}" type="pres">
      <dgm:prSet presAssocID="{1A93519E-968F-4E4D-95AD-2440033DDB8A}" presName="childText" presStyleLbl="conFgAcc1" presStyleIdx="1" presStyleCnt="5">
        <dgm:presLayoutVars>
          <dgm:bulletEnabled val="1"/>
        </dgm:presLayoutVars>
      </dgm:prSet>
      <dgm:spPr/>
      <dgm:t>
        <a:bodyPr/>
        <a:lstStyle/>
        <a:p>
          <a:endParaRPr lang="en-US"/>
        </a:p>
      </dgm:t>
    </dgm:pt>
    <dgm:pt modelId="{0BE31A01-87AE-4EF9-A251-FFCF3E527728}" type="pres">
      <dgm:prSet presAssocID="{A2073C66-1D48-4581-A178-9DF4B48E6848}" presName="spaceBetweenRectangles" presStyleCnt="0"/>
      <dgm:spPr/>
    </dgm:pt>
    <dgm:pt modelId="{BD087E3E-8294-8741-9364-81BFF723B1CE}" type="pres">
      <dgm:prSet presAssocID="{19DC2E83-B33D-9C46-B554-FACA740BF0CC}" presName="parentLin" presStyleCnt="0"/>
      <dgm:spPr/>
    </dgm:pt>
    <dgm:pt modelId="{9E9E38B6-82B2-764B-A93D-A4ADC2A073C1}" type="pres">
      <dgm:prSet presAssocID="{19DC2E83-B33D-9C46-B554-FACA740BF0CC}" presName="parentLeftMargin" presStyleLbl="node1" presStyleIdx="1" presStyleCnt="5"/>
      <dgm:spPr/>
      <dgm:t>
        <a:bodyPr/>
        <a:lstStyle/>
        <a:p>
          <a:endParaRPr lang="en-US"/>
        </a:p>
      </dgm:t>
    </dgm:pt>
    <dgm:pt modelId="{DF106A29-F655-D841-B756-5C801E008ED1}" type="pres">
      <dgm:prSet presAssocID="{19DC2E83-B33D-9C46-B554-FACA740BF0CC}" presName="parentText" presStyleLbl="node1" presStyleIdx="2" presStyleCnt="5">
        <dgm:presLayoutVars>
          <dgm:chMax val="0"/>
          <dgm:bulletEnabled val="1"/>
        </dgm:presLayoutVars>
      </dgm:prSet>
      <dgm:spPr/>
      <dgm:t>
        <a:bodyPr/>
        <a:lstStyle/>
        <a:p>
          <a:endParaRPr lang="en-US"/>
        </a:p>
      </dgm:t>
    </dgm:pt>
    <dgm:pt modelId="{B6667653-47A9-8942-8BD4-97C3E5A617AF}" type="pres">
      <dgm:prSet presAssocID="{19DC2E83-B33D-9C46-B554-FACA740BF0CC}" presName="negativeSpace" presStyleCnt="0"/>
      <dgm:spPr/>
    </dgm:pt>
    <dgm:pt modelId="{9874F1FB-3926-3F46-BBF0-13C5E782BC28}" type="pres">
      <dgm:prSet presAssocID="{19DC2E83-B33D-9C46-B554-FACA740BF0CC}" presName="childText" presStyleLbl="conFgAcc1" presStyleIdx="2" presStyleCnt="5">
        <dgm:presLayoutVars>
          <dgm:bulletEnabled val="1"/>
        </dgm:presLayoutVars>
      </dgm:prSet>
      <dgm:spPr/>
      <dgm:t>
        <a:bodyPr/>
        <a:lstStyle/>
        <a:p>
          <a:endParaRPr lang="en-US"/>
        </a:p>
      </dgm:t>
    </dgm:pt>
    <dgm:pt modelId="{7734DA50-776B-3F42-BA0E-C87685EE44BB}" type="pres">
      <dgm:prSet presAssocID="{E489607A-4DF6-7C44-A9A0-C3669BC45AC5}" presName="spaceBetweenRectangles" presStyleCnt="0"/>
      <dgm:spPr/>
    </dgm:pt>
    <dgm:pt modelId="{5ADA85F7-E2FD-49C5-8429-ED0E20809BC9}" type="pres">
      <dgm:prSet presAssocID="{71940E29-D7E5-4AC9-B9D8-A80105C453DA}" presName="parentLin" presStyleCnt="0"/>
      <dgm:spPr/>
    </dgm:pt>
    <dgm:pt modelId="{2B16F7C2-5D45-41E5-B992-EA1639B8DD7E}" type="pres">
      <dgm:prSet presAssocID="{71940E29-D7E5-4AC9-B9D8-A80105C453DA}" presName="parentLeftMargin" presStyleLbl="node1" presStyleIdx="2" presStyleCnt="5"/>
      <dgm:spPr/>
      <dgm:t>
        <a:bodyPr/>
        <a:lstStyle/>
        <a:p>
          <a:endParaRPr lang="en-US"/>
        </a:p>
      </dgm:t>
    </dgm:pt>
    <dgm:pt modelId="{D6C36E40-106D-415A-8A66-46FA86445606}" type="pres">
      <dgm:prSet presAssocID="{71940E29-D7E5-4AC9-B9D8-A80105C453DA}" presName="parentText" presStyleLbl="node1" presStyleIdx="3" presStyleCnt="5">
        <dgm:presLayoutVars>
          <dgm:chMax val="0"/>
          <dgm:bulletEnabled val="1"/>
        </dgm:presLayoutVars>
      </dgm:prSet>
      <dgm:spPr/>
      <dgm:t>
        <a:bodyPr/>
        <a:lstStyle/>
        <a:p>
          <a:endParaRPr lang="en-US"/>
        </a:p>
      </dgm:t>
    </dgm:pt>
    <dgm:pt modelId="{1DB4B1F4-FD6C-4A2A-AB0A-650C48C690CF}" type="pres">
      <dgm:prSet presAssocID="{71940E29-D7E5-4AC9-B9D8-A80105C453DA}" presName="negativeSpace" presStyleCnt="0"/>
      <dgm:spPr/>
    </dgm:pt>
    <dgm:pt modelId="{1549372A-9089-4F1E-8737-A0FF38F1F63F}" type="pres">
      <dgm:prSet presAssocID="{71940E29-D7E5-4AC9-B9D8-A80105C453DA}" presName="childText" presStyleLbl="conFgAcc1" presStyleIdx="3" presStyleCnt="5">
        <dgm:presLayoutVars>
          <dgm:bulletEnabled val="1"/>
        </dgm:presLayoutVars>
      </dgm:prSet>
      <dgm:spPr/>
      <dgm:t>
        <a:bodyPr/>
        <a:lstStyle/>
        <a:p>
          <a:endParaRPr lang="en-US"/>
        </a:p>
      </dgm:t>
    </dgm:pt>
    <dgm:pt modelId="{710D7FE7-0195-47A0-B47C-EB3BF7E33DCD}" type="pres">
      <dgm:prSet presAssocID="{327D1003-EEF1-4365-9543-FAF50C487F33}" presName="spaceBetweenRectangles" presStyleCnt="0"/>
      <dgm:spPr/>
    </dgm:pt>
    <dgm:pt modelId="{1DCADFEE-2839-42FB-9451-F267E60D9B12}" type="pres">
      <dgm:prSet presAssocID="{E705F3D3-A61A-4C0A-A102-5A095A57498B}" presName="parentLin" presStyleCnt="0"/>
      <dgm:spPr/>
    </dgm:pt>
    <dgm:pt modelId="{488430E2-E448-49FD-9FDC-C9A432DD9D04}" type="pres">
      <dgm:prSet presAssocID="{E705F3D3-A61A-4C0A-A102-5A095A57498B}" presName="parentLeftMargin" presStyleLbl="node1" presStyleIdx="3" presStyleCnt="5"/>
      <dgm:spPr/>
      <dgm:t>
        <a:bodyPr/>
        <a:lstStyle/>
        <a:p>
          <a:endParaRPr lang="en-US"/>
        </a:p>
      </dgm:t>
    </dgm:pt>
    <dgm:pt modelId="{68459F2D-D821-4ED7-8121-9F22367C4A9F}" type="pres">
      <dgm:prSet presAssocID="{E705F3D3-A61A-4C0A-A102-5A095A57498B}" presName="parentText" presStyleLbl="node1" presStyleIdx="4" presStyleCnt="5">
        <dgm:presLayoutVars>
          <dgm:chMax val="0"/>
          <dgm:bulletEnabled val="1"/>
        </dgm:presLayoutVars>
      </dgm:prSet>
      <dgm:spPr/>
      <dgm:t>
        <a:bodyPr/>
        <a:lstStyle/>
        <a:p>
          <a:endParaRPr lang="en-US"/>
        </a:p>
      </dgm:t>
    </dgm:pt>
    <dgm:pt modelId="{C06B1B97-6B45-4347-96A3-B0C4EB07C2CB}" type="pres">
      <dgm:prSet presAssocID="{E705F3D3-A61A-4C0A-A102-5A095A57498B}" presName="negativeSpace" presStyleCnt="0"/>
      <dgm:spPr/>
    </dgm:pt>
    <dgm:pt modelId="{36D57391-B7F5-4D45-881F-1D471C8D0BEC}" type="pres">
      <dgm:prSet presAssocID="{E705F3D3-A61A-4C0A-A102-5A095A57498B}" presName="childText" presStyleLbl="conFgAcc1" presStyleIdx="4" presStyleCnt="5">
        <dgm:presLayoutVars>
          <dgm:bulletEnabled val="1"/>
        </dgm:presLayoutVars>
      </dgm:prSet>
      <dgm:spPr/>
      <dgm:t>
        <a:bodyPr/>
        <a:lstStyle/>
        <a:p>
          <a:endParaRPr lang="en-US"/>
        </a:p>
      </dgm:t>
    </dgm:pt>
  </dgm:ptLst>
  <dgm:cxnLst>
    <dgm:cxn modelId="{D2E3BB25-6C47-4F74-B9BE-D70D0BFD425C}" type="presOf" srcId="{1D847C9C-03B6-4027-8543-D6C671AFB070}" destId="{487B9FCD-9B9E-4C6E-9454-43EBD962FFD8}" srcOrd="0" destOrd="0" presId="urn:microsoft.com/office/officeart/2005/8/layout/list1"/>
    <dgm:cxn modelId="{C6BB8A95-F426-674D-A1A9-95E00B7292B1}" srcId="{19DC2E83-B33D-9C46-B554-FACA740BF0CC}" destId="{86631423-5FA9-FD42-8273-8BAE926D89DD}" srcOrd="0" destOrd="0" parTransId="{E8DC752E-3D53-674A-BFC3-6B54665F8496}" sibTransId="{818C01F6-0BBB-4945-A8C6-066D69AA704B}"/>
    <dgm:cxn modelId="{196C909E-0787-4AC9-9FB9-C98A489D753B}" srcId="{83D66DB5-83BC-486C-A46B-41E98EAD8DE9}" destId="{730A2F52-DD65-45B5-BB69-4B597B1FAA2F}" srcOrd="0" destOrd="0" parTransId="{4C3B3C4E-B2A8-42BB-93D8-B4178A156180}" sibTransId="{5F6E5D55-CED2-46FC-844D-4342FE427AB7}"/>
    <dgm:cxn modelId="{B39F52DD-8545-4A98-BC0A-65555EA47ED6}" type="presOf" srcId="{83D66DB5-83BC-486C-A46B-41E98EAD8DE9}" destId="{2418125E-8722-4DCA-B2DE-3D7B9C0D9D9E}" srcOrd="0" destOrd="0" presId="urn:microsoft.com/office/officeart/2005/8/layout/list1"/>
    <dgm:cxn modelId="{F56A4F7B-4231-4AB2-8678-C7F72B7603C9}" type="presOf" srcId="{E705F3D3-A61A-4C0A-A102-5A095A57498B}" destId="{488430E2-E448-49FD-9FDC-C9A432DD9D04}" srcOrd="0" destOrd="0" presId="urn:microsoft.com/office/officeart/2005/8/layout/list1"/>
    <dgm:cxn modelId="{4508742F-F37F-4606-8C69-AC6BE133DAA0}" type="presOf" srcId="{5F47D3ED-E572-4944-900F-EB9A838C5CDF}" destId="{1549372A-9089-4F1E-8737-A0FF38F1F63F}" srcOrd="0" destOrd="0" presId="urn:microsoft.com/office/officeart/2005/8/layout/list1"/>
    <dgm:cxn modelId="{41594329-1783-4184-BD46-5CEED8CCF8CA}" srcId="{1A93519E-968F-4E4D-95AD-2440033DDB8A}" destId="{1D847C9C-03B6-4027-8543-D6C671AFB070}" srcOrd="0" destOrd="0" parTransId="{BDC9CDF5-5885-4104-85D7-4B330AC04017}" sibTransId="{93DCFC3E-1FBB-4DAA-8218-E8162311A25F}"/>
    <dgm:cxn modelId="{FD615764-ED11-4C1F-BEF7-440EA1099B50}" type="presOf" srcId="{1A93519E-968F-4E4D-95AD-2440033DDB8A}" destId="{C87D3986-CDA5-40C3-9A52-CAD54C126ECC}" srcOrd="0" destOrd="0" presId="urn:microsoft.com/office/officeart/2005/8/layout/list1"/>
    <dgm:cxn modelId="{3398DDB7-C12B-45F3-AC33-67EBFE07C160}" type="presOf" srcId="{730A2F52-DD65-45B5-BB69-4B597B1FAA2F}" destId="{2CBB91AA-D408-4E7A-912F-8DFA5561165C}" srcOrd="1" destOrd="0" presId="urn:microsoft.com/office/officeart/2005/8/layout/list1"/>
    <dgm:cxn modelId="{96FA4604-12F7-4B2C-825B-140A5DE80CA7}" type="presOf" srcId="{E705F3D3-A61A-4C0A-A102-5A095A57498B}" destId="{68459F2D-D821-4ED7-8121-9F22367C4A9F}" srcOrd="1" destOrd="0" presId="urn:microsoft.com/office/officeart/2005/8/layout/list1"/>
    <dgm:cxn modelId="{9515BC26-9FB0-48C4-BFAD-1494362E4BC7}" srcId="{83D66DB5-83BC-486C-A46B-41E98EAD8DE9}" destId="{1A93519E-968F-4E4D-95AD-2440033DDB8A}" srcOrd="1" destOrd="0" parTransId="{AC0CA207-CAE9-403E-8F6C-CEEA6BE3F9CA}" sibTransId="{A2073C66-1D48-4581-A178-9DF4B48E6848}"/>
    <dgm:cxn modelId="{75D8B3C4-B457-455E-BEF0-3A57681C90F6}" type="presOf" srcId="{71940E29-D7E5-4AC9-B9D8-A80105C453DA}" destId="{2B16F7C2-5D45-41E5-B992-EA1639B8DD7E}" srcOrd="0" destOrd="0" presId="urn:microsoft.com/office/officeart/2005/8/layout/list1"/>
    <dgm:cxn modelId="{8075AA0F-1FAB-4393-8EA5-E668A216190E}" type="presOf" srcId="{1A93519E-968F-4E4D-95AD-2440033DDB8A}" destId="{2918038D-EE57-4029-BB52-AEAD05ED81AD}" srcOrd="1" destOrd="0" presId="urn:microsoft.com/office/officeart/2005/8/layout/list1"/>
    <dgm:cxn modelId="{8122E1C9-F2C3-274E-A2CA-EDF2808CF1FE}" type="presOf" srcId="{86631423-5FA9-FD42-8273-8BAE926D89DD}" destId="{9874F1FB-3926-3F46-BBF0-13C5E782BC28}" srcOrd="0" destOrd="0" presId="urn:microsoft.com/office/officeart/2005/8/layout/list1"/>
    <dgm:cxn modelId="{EC99278E-FB64-CE46-A280-DEE143348D5B}" type="presOf" srcId="{19DC2E83-B33D-9C46-B554-FACA740BF0CC}" destId="{DF106A29-F655-D841-B756-5C801E008ED1}" srcOrd="1" destOrd="0" presId="urn:microsoft.com/office/officeart/2005/8/layout/list1"/>
    <dgm:cxn modelId="{2F82DEF3-D079-4EC3-A745-1DA63674EAEF}" srcId="{71940E29-D7E5-4AC9-B9D8-A80105C453DA}" destId="{5F47D3ED-E572-4944-900F-EB9A838C5CDF}" srcOrd="0" destOrd="0" parTransId="{565E98F4-99AA-4DCD-8558-69FC336082EC}" sibTransId="{BC73FEC4-6A81-419D-A002-DAE157521F3B}"/>
    <dgm:cxn modelId="{D800E8CB-0C48-456C-8F7B-668AF05A4509}" type="presOf" srcId="{33B89C3A-5A35-4B59-BCF3-964318CCE207}" destId="{C960C403-092F-4C6F-BCB2-E1F26D8A1EEE}" srcOrd="0" destOrd="0" presId="urn:microsoft.com/office/officeart/2005/8/layout/list1"/>
    <dgm:cxn modelId="{E731D31B-9283-4665-B93D-05C1F4C5A056}" type="presOf" srcId="{DF5B5661-155F-4DFB-AA47-DC4C7E8DF2F1}" destId="{36D57391-B7F5-4D45-881F-1D471C8D0BEC}" srcOrd="0" destOrd="0" presId="urn:microsoft.com/office/officeart/2005/8/layout/list1"/>
    <dgm:cxn modelId="{BEEF620B-914E-4856-B309-381FB6FA9B9F}" srcId="{83D66DB5-83BC-486C-A46B-41E98EAD8DE9}" destId="{71940E29-D7E5-4AC9-B9D8-A80105C453DA}" srcOrd="3" destOrd="0" parTransId="{15E09812-3E42-46AD-BA9B-7DB7EEE3219E}" sibTransId="{327D1003-EEF1-4365-9543-FAF50C487F33}"/>
    <dgm:cxn modelId="{514C60AF-17A2-7F4A-B3EA-245F9D212308}" srcId="{83D66DB5-83BC-486C-A46B-41E98EAD8DE9}" destId="{19DC2E83-B33D-9C46-B554-FACA740BF0CC}" srcOrd="2" destOrd="0" parTransId="{CBBEBA1E-FDFD-364B-8D2F-6EEDB869B077}" sibTransId="{E489607A-4DF6-7C44-A9A0-C3669BC45AC5}"/>
    <dgm:cxn modelId="{97C3CF6C-7364-475E-A39A-99F078E10FB4}" srcId="{83D66DB5-83BC-486C-A46B-41E98EAD8DE9}" destId="{E705F3D3-A61A-4C0A-A102-5A095A57498B}" srcOrd="4" destOrd="0" parTransId="{C076DA8C-003E-4DAC-ABEB-BBEEF535A575}" sibTransId="{013799CB-7478-4766-9825-D5252841CE13}"/>
    <dgm:cxn modelId="{66D7FF4E-62A0-4680-96C0-904EE5A3335D}" type="presOf" srcId="{71940E29-D7E5-4AC9-B9D8-A80105C453DA}" destId="{D6C36E40-106D-415A-8A66-46FA86445606}" srcOrd="1" destOrd="0" presId="urn:microsoft.com/office/officeart/2005/8/layout/list1"/>
    <dgm:cxn modelId="{1CCE9F62-31B8-444D-A4A8-5A0AFD140939}" srcId="{E705F3D3-A61A-4C0A-A102-5A095A57498B}" destId="{DF5B5661-155F-4DFB-AA47-DC4C7E8DF2F1}" srcOrd="0" destOrd="0" parTransId="{6EB19C1A-BEF8-42CF-9438-87EEA8E62389}" sibTransId="{5F82E481-C46F-4AC7-A78E-838C9C27E87A}"/>
    <dgm:cxn modelId="{A20578C7-6569-40FE-8758-2F3DE450FA2D}" srcId="{730A2F52-DD65-45B5-BB69-4B597B1FAA2F}" destId="{33B89C3A-5A35-4B59-BCF3-964318CCE207}" srcOrd="0" destOrd="0" parTransId="{65E3D934-868D-4D67-8ACE-6DF59CE14034}" sibTransId="{88521E34-ACEA-41E3-8DDB-B0F1940AB3A0}"/>
    <dgm:cxn modelId="{293E5498-F3B1-1346-ADA5-18BA1E0774F8}" type="presOf" srcId="{19DC2E83-B33D-9C46-B554-FACA740BF0CC}" destId="{9E9E38B6-82B2-764B-A93D-A4ADC2A073C1}" srcOrd="0" destOrd="0" presId="urn:microsoft.com/office/officeart/2005/8/layout/list1"/>
    <dgm:cxn modelId="{B1C6E37A-AE99-40DD-8CA7-177A30A7CC85}" type="presOf" srcId="{730A2F52-DD65-45B5-BB69-4B597B1FAA2F}" destId="{82A802A8-E777-4F09-AB4A-1AA0424D383B}" srcOrd="0" destOrd="0" presId="urn:microsoft.com/office/officeart/2005/8/layout/list1"/>
    <dgm:cxn modelId="{6F2E79D6-D24E-4538-9E70-A233D8F9125C}" type="presParOf" srcId="{2418125E-8722-4DCA-B2DE-3D7B9C0D9D9E}" destId="{F5E89685-3F4B-4360-9BD4-18FFA3B46CFC}" srcOrd="0" destOrd="0" presId="urn:microsoft.com/office/officeart/2005/8/layout/list1"/>
    <dgm:cxn modelId="{3414B50A-6334-4E26-ADAF-99B11D602F1F}" type="presParOf" srcId="{F5E89685-3F4B-4360-9BD4-18FFA3B46CFC}" destId="{82A802A8-E777-4F09-AB4A-1AA0424D383B}" srcOrd="0" destOrd="0" presId="urn:microsoft.com/office/officeart/2005/8/layout/list1"/>
    <dgm:cxn modelId="{9BFE15B1-21D3-4B8B-9E4F-5A5B9E73E28E}" type="presParOf" srcId="{F5E89685-3F4B-4360-9BD4-18FFA3B46CFC}" destId="{2CBB91AA-D408-4E7A-912F-8DFA5561165C}" srcOrd="1" destOrd="0" presId="urn:microsoft.com/office/officeart/2005/8/layout/list1"/>
    <dgm:cxn modelId="{82657FA1-3F17-4305-AD4C-1B8A5C5BAC7D}" type="presParOf" srcId="{2418125E-8722-4DCA-B2DE-3D7B9C0D9D9E}" destId="{445B7914-908F-426F-9519-891EA70FF1F5}" srcOrd="1" destOrd="0" presId="urn:microsoft.com/office/officeart/2005/8/layout/list1"/>
    <dgm:cxn modelId="{767E3BAD-2F0E-47EB-B9B8-9CAE8A2395E3}" type="presParOf" srcId="{2418125E-8722-4DCA-B2DE-3D7B9C0D9D9E}" destId="{C960C403-092F-4C6F-BCB2-E1F26D8A1EEE}" srcOrd="2" destOrd="0" presId="urn:microsoft.com/office/officeart/2005/8/layout/list1"/>
    <dgm:cxn modelId="{3B6E312F-8F81-4812-9585-466002262C4A}" type="presParOf" srcId="{2418125E-8722-4DCA-B2DE-3D7B9C0D9D9E}" destId="{CA637680-EC38-4AF5-A4D2-2BC50DA45900}" srcOrd="3" destOrd="0" presId="urn:microsoft.com/office/officeart/2005/8/layout/list1"/>
    <dgm:cxn modelId="{2FE60A5F-9BD2-447C-A8DB-30E74007F5F8}" type="presParOf" srcId="{2418125E-8722-4DCA-B2DE-3D7B9C0D9D9E}" destId="{881FFA9A-E1A5-4B42-A86F-1ABE6FC23F3C}" srcOrd="4" destOrd="0" presId="urn:microsoft.com/office/officeart/2005/8/layout/list1"/>
    <dgm:cxn modelId="{618D4A04-8281-44DA-B1E9-58637B95D51F}" type="presParOf" srcId="{881FFA9A-E1A5-4B42-A86F-1ABE6FC23F3C}" destId="{C87D3986-CDA5-40C3-9A52-CAD54C126ECC}" srcOrd="0" destOrd="0" presId="urn:microsoft.com/office/officeart/2005/8/layout/list1"/>
    <dgm:cxn modelId="{8D7C6993-5BDF-430B-94A9-3D3FA94D3EA4}" type="presParOf" srcId="{881FFA9A-E1A5-4B42-A86F-1ABE6FC23F3C}" destId="{2918038D-EE57-4029-BB52-AEAD05ED81AD}" srcOrd="1" destOrd="0" presId="urn:microsoft.com/office/officeart/2005/8/layout/list1"/>
    <dgm:cxn modelId="{08D6D162-C52D-4806-82B5-0258C99EE30D}" type="presParOf" srcId="{2418125E-8722-4DCA-B2DE-3D7B9C0D9D9E}" destId="{07C36B7D-91E7-4366-8FC1-D4CFCDA15E9F}" srcOrd="5" destOrd="0" presId="urn:microsoft.com/office/officeart/2005/8/layout/list1"/>
    <dgm:cxn modelId="{4BF88A30-82F1-4924-AAFF-959D5BAAC713}" type="presParOf" srcId="{2418125E-8722-4DCA-B2DE-3D7B9C0D9D9E}" destId="{487B9FCD-9B9E-4C6E-9454-43EBD962FFD8}" srcOrd="6" destOrd="0" presId="urn:microsoft.com/office/officeart/2005/8/layout/list1"/>
    <dgm:cxn modelId="{9098BD24-A94A-4B79-A4E9-4F99734807B2}" type="presParOf" srcId="{2418125E-8722-4DCA-B2DE-3D7B9C0D9D9E}" destId="{0BE31A01-87AE-4EF9-A251-FFCF3E527728}" srcOrd="7" destOrd="0" presId="urn:microsoft.com/office/officeart/2005/8/layout/list1"/>
    <dgm:cxn modelId="{B560A6A3-C133-3B45-9ADE-A889CFC4392A}" type="presParOf" srcId="{2418125E-8722-4DCA-B2DE-3D7B9C0D9D9E}" destId="{BD087E3E-8294-8741-9364-81BFF723B1CE}" srcOrd="8" destOrd="0" presId="urn:microsoft.com/office/officeart/2005/8/layout/list1"/>
    <dgm:cxn modelId="{97FA2BB3-6F06-F34F-82D7-D0B22F7AB1B6}" type="presParOf" srcId="{BD087E3E-8294-8741-9364-81BFF723B1CE}" destId="{9E9E38B6-82B2-764B-A93D-A4ADC2A073C1}" srcOrd="0" destOrd="0" presId="urn:microsoft.com/office/officeart/2005/8/layout/list1"/>
    <dgm:cxn modelId="{0B54674B-416F-B348-9631-4A06456CE23F}" type="presParOf" srcId="{BD087E3E-8294-8741-9364-81BFF723B1CE}" destId="{DF106A29-F655-D841-B756-5C801E008ED1}" srcOrd="1" destOrd="0" presId="urn:microsoft.com/office/officeart/2005/8/layout/list1"/>
    <dgm:cxn modelId="{9710430F-6F40-6248-BABE-80A253C592DF}" type="presParOf" srcId="{2418125E-8722-4DCA-B2DE-3D7B9C0D9D9E}" destId="{B6667653-47A9-8942-8BD4-97C3E5A617AF}" srcOrd="9" destOrd="0" presId="urn:microsoft.com/office/officeart/2005/8/layout/list1"/>
    <dgm:cxn modelId="{A2880B63-28EC-6940-8AAC-C074C643557F}" type="presParOf" srcId="{2418125E-8722-4DCA-B2DE-3D7B9C0D9D9E}" destId="{9874F1FB-3926-3F46-BBF0-13C5E782BC28}" srcOrd="10" destOrd="0" presId="urn:microsoft.com/office/officeart/2005/8/layout/list1"/>
    <dgm:cxn modelId="{9F2B0E1A-DE0E-5A4D-A85F-19B6DA392D88}" type="presParOf" srcId="{2418125E-8722-4DCA-B2DE-3D7B9C0D9D9E}" destId="{7734DA50-776B-3F42-BA0E-C87685EE44BB}" srcOrd="11" destOrd="0" presId="urn:microsoft.com/office/officeart/2005/8/layout/list1"/>
    <dgm:cxn modelId="{C160FAF7-8F0A-4387-B3EE-593F9B6DD5E1}" type="presParOf" srcId="{2418125E-8722-4DCA-B2DE-3D7B9C0D9D9E}" destId="{5ADA85F7-E2FD-49C5-8429-ED0E20809BC9}" srcOrd="12" destOrd="0" presId="urn:microsoft.com/office/officeart/2005/8/layout/list1"/>
    <dgm:cxn modelId="{E21F8697-A2D4-4EB4-A139-5F1C0CC00D42}" type="presParOf" srcId="{5ADA85F7-E2FD-49C5-8429-ED0E20809BC9}" destId="{2B16F7C2-5D45-41E5-B992-EA1639B8DD7E}" srcOrd="0" destOrd="0" presId="urn:microsoft.com/office/officeart/2005/8/layout/list1"/>
    <dgm:cxn modelId="{DEB35856-A1EF-4E55-9868-3D74096B3101}" type="presParOf" srcId="{5ADA85F7-E2FD-49C5-8429-ED0E20809BC9}" destId="{D6C36E40-106D-415A-8A66-46FA86445606}" srcOrd="1" destOrd="0" presId="urn:microsoft.com/office/officeart/2005/8/layout/list1"/>
    <dgm:cxn modelId="{B7CB909A-E7F3-4CF8-8DCF-FEAE5B159434}" type="presParOf" srcId="{2418125E-8722-4DCA-B2DE-3D7B9C0D9D9E}" destId="{1DB4B1F4-FD6C-4A2A-AB0A-650C48C690CF}" srcOrd="13" destOrd="0" presId="urn:microsoft.com/office/officeart/2005/8/layout/list1"/>
    <dgm:cxn modelId="{55D5C29C-13FD-4018-A567-D3EE294D1B81}" type="presParOf" srcId="{2418125E-8722-4DCA-B2DE-3D7B9C0D9D9E}" destId="{1549372A-9089-4F1E-8737-A0FF38F1F63F}" srcOrd="14" destOrd="0" presId="urn:microsoft.com/office/officeart/2005/8/layout/list1"/>
    <dgm:cxn modelId="{4E67CFA5-1809-4926-9ABA-DCD009C139D2}" type="presParOf" srcId="{2418125E-8722-4DCA-B2DE-3D7B9C0D9D9E}" destId="{710D7FE7-0195-47A0-B47C-EB3BF7E33DCD}" srcOrd="15" destOrd="0" presId="urn:microsoft.com/office/officeart/2005/8/layout/list1"/>
    <dgm:cxn modelId="{2D1D14D9-58EC-4174-A79F-96B652E601F5}" type="presParOf" srcId="{2418125E-8722-4DCA-B2DE-3D7B9C0D9D9E}" destId="{1DCADFEE-2839-42FB-9451-F267E60D9B12}" srcOrd="16" destOrd="0" presId="urn:microsoft.com/office/officeart/2005/8/layout/list1"/>
    <dgm:cxn modelId="{3C98CACA-0DA0-4762-96A5-8658938A1F87}" type="presParOf" srcId="{1DCADFEE-2839-42FB-9451-F267E60D9B12}" destId="{488430E2-E448-49FD-9FDC-C9A432DD9D04}" srcOrd="0" destOrd="0" presId="urn:microsoft.com/office/officeart/2005/8/layout/list1"/>
    <dgm:cxn modelId="{7D287999-B233-483D-893D-5B34072C0774}" type="presParOf" srcId="{1DCADFEE-2839-42FB-9451-F267E60D9B12}" destId="{68459F2D-D821-4ED7-8121-9F22367C4A9F}" srcOrd="1" destOrd="0" presId="urn:microsoft.com/office/officeart/2005/8/layout/list1"/>
    <dgm:cxn modelId="{49870DD0-3284-4D91-B3B2-7B319A2576B2}" type="presParOf" srcId="{2418125E-8722-4DCA-B2DE-3D7B9C0D9D9E}" destId="{C06B1B97-6B45-4347-96A3-B0C4EB07C2CB}" srcOrd="17" destOrd="0" presId="urn:microsoft.com/office/officeart/2005/8/layout/list1"/>
    <dgm:cxn modelId="{F683FC4B-651A-4D8F-A462-3C434F0EA769}" type="presParOf" srcId="{2418125E-8722-4DCA-B2DE-3D7B9C0D9D9E}" destId="{36D57391-B7F5-4D45-881F-1D471C8D0BEC}"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0C403-092F-4C6F-BCB2-E1F26D8A1EEE}">
      <dsp:nvSpPr>
        <dsp:cNvPr id="0" name=""/>
        <dsp:cNvSpPr/>
      </dsp:nvSpPr>
      <dsp:spPr>
        <a:xfrm>
          <a:off x="0" y="198448"/>
          <a:ext cx="5335786" cy="551250"/>
        </a:xfrm>
        <a:prstGeom prst="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4116" tIns="208280" rIns="41411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solidFill>
                <a:schemeClr val="tx2"/>
              </a:solidFill>
              <a:latin typeface="+mn-lt"/>
              <a:ea typeface="+mn-ea"/>
              <a:cs typeface="+mn-cs"/>
            </a:rPr>
            <a:t>Set</a:t>
          </a:r>
          <a:r>
            <a:rPr lang="en-US" sz="1600" kern="1200" dirty="0" smtClean="0">
              <a:latin typeface="Arial" panose="020B0604020202020204" pitchFamily="34" charset="0"/>
              <a:cs typeface="Arial" panose="020B0604020202020204" pitchFamily="34" charset="0"/>
            </a:rPr>
            <a:t> </a:t>
          </a:r>
          <a:r>
            <a:rPr lang="en-US" sz="1600" kern="1200" dirty="0" smtClean="0">
              <a:solidFill>
                <a:schemeClr val="tx2"/>
              </a:solidFill>
              <a:latin typeface="+mn-lt"/>
              <a:ea typeface="+mn-ea"/>
              <a:cs typeface="+mn-cs"/>
            </a:rPr>
            <a:t>of options that are available for a problem.</a:t>
          </a:r>
          <a:endParaRPr lang="en-US" sz="1600" kern="1200" dirty="0">
            <a:solidFill>
              <a:schemeClr val="tx2"/>
            </a:solidFill>
            <a:latin typeface="+mn-lt"/>
            <a:ea typeface="+mn-ea"/>
            <a:cs typeface="+mn-cs"/>
          </a:endParaRPr>
        </a:p>
      </dsp:txBody>
      <dsp:txXfrm>
        <a:off x="0" y="198448"/>
        <a:ext cx="5335786" cy="551250"/>
      </dsp:txXfrm>
    </dsp:sp>
    <dsp:sp modelId="{2CBB91AA-D408-4E7A-912F-8DFA5561165C}">
      <dsp:nvSpPr>
        <dsp:cNvPr id="0" name=""/>
        <dsp:cNvSpPr/>
      </dsp:nvSpPr>
      <dsp:spPr>
        <a:xfrm>
          <a:off x="280542" y="50848"/>
          <a:ext cx="3735050" cy="2952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176" tIns="0" rIns="141176" bIns="0" numCol="1" spcCol="1270" anchor="ctr" anchorCtr="0">
          <a:noAutofit/>
        </a:bodyPr>
        <a:lstStyle/>
        <a:p>
          <a:pPr lvl="0" algn="l" defTabSz="800100">
            <a:lnSpc>
              <a:spcPct val="90000"/>
            </a:lnSpc>
            <a:spcBef>
              <a:spcPct val="0"/>
            </a:spcBef>
            <a:spcAft>
              <a:spcPct val="35000"/>
            </a:spcAft>
          </a:pPr>
          <a:r>
            <a:rPr lang="en-US" sz="1800" kern="1200" dirty="0" smtClean="0"/>
            <a:t>Action/Arm</a:t>
          </a:r>
          <a:endParaRPr lang="en-US" sz="1800" kern="1200" dirty="0"/>
        </a:p>
      </dsp:txBody>
      <dsp:txXfrm>
        <a:off x="294952" y="65258"/>
        <a:ext cx="3706230" cy="266380"/>
      </dsp:txXfrm>
    </dsp:sp>
    <dsp:sp modelId="{487B9FCD-9B9E-4C6E-9454-43EBD962FFD8}">
      <dsp:nvSpPr>
        <dsp:cNvPr id="0" name=""/>
        <dsp:cNvSpPr/>
      </dsp:nvSpPr>
      <dsp:spPr>
        <a:xfrm>
          <a:off x="0" y="951298"/>
          <a:ext cx="5335786" cy="551250"/>
        </a:xfrm>
        <a:prstGeom prst="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4116" tIns="208280" rIns="41411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mn-lt"/>
              <a:cs typeface="Arial" panose="020B0604020202020204" pitchFamily="34" charset="0"/>
            </a:rPr>
            <a:t>Clicks, profit, revenue</a:t>
          </a:r>
          <a:endParaRPr lang="en-US" sz="1600" kern="1200" dirty="0">
            <a:latin typeface="+mn-lt"/>
            <a:cs typeface="Arial" panose="020B0604020202020204" pitchFamily="34" charset="0"/>
          </a:endParaRPr>
        </a:p>
      </dsp:txBody>
      <dsp:txXfrm>
        <a:off x="0" y="951298"/>
        <a:ext cx="5335786" cy="551250"/>
      </dsp:txXfrm>
    </dsp:sp>
    <dsp:sp modelId="{2918038D-EE57-4029-BB52-AEAD05ED81AD}">
      <dsp:nvSpPr>
        <dsp:cNvPr id="0" name=""/>
        <dsp:cNvSpPr/>
      </dsp:nvSpPr>
      <dsp:spPr>
        <a:xfrm>
          <a:off x="266789" y="803698"/>
          <a:ext cx="3735050" cy="2952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176" tIns="0" rIns="141176" bIns="0" numCol="1" spcCol="1270" anchor="ctr" anchorCtr="0">
          <a:noAutofit/>
        </a:bodyPr>
        <a:lstStyle/>
        <a:p>
          <a:pPr lvl="0" algn="l" defTabSz="800100">
            <a:lnSpc>
              <a:spcPct val="90000"/>
            </a:lnSpc>
            <a:spcBef>
              <a:spcPct val="0"/>
            </a:spcBef>
            <a:spcAft>
              <a:spcPct val="35000"/>
            </a:spcAft>
          </a:pPr>
          <a:r>
            <a:rPr lang="en-US" sz="1800" kern="1200" dirty="0" smtClean="0"/>
            <a:t>Reward</a:t>
          </a:r>
          <a:r>
            <a:rPr lang="en-US" sz="1000" kern="1200" dirty="0" smtClean="0"/>
            <a:t>	</a:t>
          </a:r>
          <a:endParaRPr lang="en-US" sz="1000" kern="1200" dirty="0"/>
        </a:p>
      </dsp:txBody>
      <dsp:txXfrm>
        <a:off x="281199" y="818108"/>
        <a:ext cx="3706230" cy="266380"/>
      </dsp:txXfrm>
    </dsp:sp>
    <dsp:sp modelId="{9874F1FB-3926-3F46-BBF0-13C5E782BC28}">
      <dsp:nvSpPr>
        <dsp:cNvPr id="0" name=""/>
        <dsp:cNvSpPr/>
      </dsp:nvSpPr>
      <dsp:spPr>
        <a:xfrm>
          <a:off x="0" y="1704148"/>
          <a:ext cx="5335786" cy="551250"/>
        </a:xfrm>
        <a:prstGeom prst="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4116" tIns="208280" rIns="41411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mn-lt"/>
              <a:cs typeface="Arial" panose="020B0604020202020204" pitchFamily="34" charset="0"/>
            </a:rPr>
            <a:t>Software system that takes the decisions</a:t>
          </a:r>
          <a:endParaRPr lang="en-US" sz="1600" kern="1200" dirty="0"/>
        </a:p>
      </dsp:txBody>
      <dsp:txXfrm>
        <a:off x="0" y="1704148"/>
        <a:ext cx="5335786" cy="551250"/>
      </dsp:txXfrm>
    </dsp:sp>
    <dsp:sp modelId="{DF106A29-F655-D841-B756-5C801E008ED1}">
      <dsp:nvSpPr>
        <dsp:cNvPr id="0" name=""/>
        <dsp:cNvSpPr/>
      </dsp:nvSpPr>
      <dsp:spPr>
        <a:xfrm>
          <a:off x="266789" y="1556548"/>
          <a:ext cx="3735050" cy="2952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176" tIns="0" rIns="141176" bIns="0" numCol="1" spcCol="1270" anchor="ctr" anchorCtr="0">
          <a:noAutofit/>
        </a:bodyPr>
        <a:lstStyle/>
        <a:p>
          <a:pPr lvl="0" algn="l" defTabSz="711200">
            <a:lnSpc>
              <a:spcPct val="90000"/>
            </a:lnSpc>
            <a:spcBef>
              <a:spcPct val="0"/>
            </a:spcBef>
            <a:spcAft>
              <a:spcPct val="35000"/>
            </a:spcAft>
          </a:pPr>
          <a:r>
            <a:rPr lang="en-US" sz="1600" kern="1200" dirty="0" smtClean="0"/>
            <a:t>Agent</a:t>
          </a:r>
          <a:endParaRPr lang="en-US" sz="1600" kern="1200" dirty="0">
            <a:latin typeface="+mn-lt"/>
            <a:cs typeface="Arial" panose="020B0604020202020204" pitchFamily="34" charset="0"/>
          </a:endParaRPr>
        </a:p>
      </dsp:txBody>
      <dsp:txXfrm>
        <a:off x="281199" y="1570958"/>
        <a:ext cx="3706230" cy="266380"/>
      </dsp:txXfrm>
    </dsp:sp>
    <dsp:sp modelId="{1549372A-9089-4F1E-8737-A0FF38F1F63F}">
      <dsp:nvSpPr>
        <dsp:cNvPr id="0" name=""/>
        <dsp:cNvSpPr/>
      </dsp:nvSpPr>
      <dsp:spPr>
        <a:xfrm>
          <a:off x="0" y="2456999"/>
          <a:ext cx="5335786" cy="771750"/>
        </a:xfrm>
        <a:prstGeom prst="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4116" tIns="208280" rIns="414116"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smtClean="0">
              <a:latin typeface="+mn-lt"/>
              <a:cs typeface="Arial" panose="020B0604020202020204" pitchFamily="34" charset="0"/>
            </a:rPr>
            <a:t>Factors external to the system with which the agent is interacting</a:t>
          </a:r>
          <a:endParaRPr lang="en-US" sz="1600" b="0" kern="1200" dirty="0">
            <a:latin typeface="+mn-lt"/>
            <a:cs typeface="Arial" panose="020B0604020202020204" pitchFamily="34" charset="0"/>
          </a:endParaRPr>
        </a:p>
      </dsp:txBody>
      <dsp:txXfrm>
        <a:off x="0" y="2456999"/>
        <a:ext cx="5335786" cy="771750"/>
      </dsp:txXfrm>
    </dsp:sp>
    <dsp:sp modelId="{D6C36E40-106D-415A-8A66-46FA86445606}">
      <dsp:nvSpPr>
        <dsp:cNvPr id="0" name=""/>
        <dsp:cNvSpPr/>
      </dsp:nvSpPr>
      <dsp:spPr>
        <a:xfrm>
          <a:off x="266789" y="2309399"/>
          <a:ext cx="3735050" cy="2952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176" tIns="0" rIns="141176" bIns="0" numCol="1" spcCol="1270" anchor="ctr" anchorCtr="0">
          <a:noAutofit/>
        </a:bodyPr>
        <a:lstStyle/>
        <a:p>
          <a:pPr lvl="0" algn="l" defTabSz="800100">
            <a:lnSpc>
              <a:spcPct val="90000"/>
            </a:lnSpc>
            <a:spcBef>
              <a:spcPct val="0"/>
            </a:spcBef>
            <a:spcAft>
              <a:spcPct val="35000"/>
            </a:spcAft>
          </a:pPr>
          <a:r>
            <a:rPr lang="en-US" sz="1800" kern="1200" dirty="0" smtClean="0"/>
            <a:t>Environment</a:t>
          </a:r>
          <a:endParaRPr lang="en-US" sz="1800" kern="1200" dirty="0"/>
        </a:p>
      </dsp:txBody>
      <dsp:txXfrm>
        <a:off x="281199" y="2323809"/>
        <a:ext cx="3706230" cy="266380"/>
      </dsp:txXfrm>
    </dsp:sp>
    <dsp:sp modelId="{36D57391-B7F5-4D45-881F-1D471C8D0BEC}">
      <dsp:nvSpPr>
        <dsp:cNvPr id="0" name=""/>
        <dsp:cNvSpPr/>
      </dsp:nvSpPr>
      <dsp:spPr>
        <a:xfrm>
          <a:off x="0" y="3430349"/>
          <a:ext cx="5335786" cy="551250"/>
        </a:xfrm>
        <a:prstGeom prst="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4116" tIns="208280" rIns="41411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mn-lt"/>
              <a:cs typeface="Arial" panose="020B0604020202020204" pitchFamily="34" charset="0"/>
            </a:rPr>
            <a:t>Side information that is available </a:t>
          </a:r>
          <a:endParaRPr lang="en-US" sz="1600" kern="1200" dirty="0">
            <a:latin typeface="+mn-lt"/>
            <a:cs typeface="Arial" panose="020B0604020202020204" pitchFamily="34" charset="0"/>
          </a:endParaRPr>
        </a:p>
      </dsp:txBody>
      <dsp:txXfrm>
        <a:off x="0" y="3430349"/>
        <a:ext cx="5335786" cy="551250"/>
      </dsp:txXfrm>
    </dsp:sp>
    <dsp:sp modelId="{68459F2D-D821-4ED7-8121-9F22367C4A9F}">
      <dsp:nvSpPr>
        <dsp:cNvPr id="0" name=""/>
        <dsp:cNvSpPr/>
      </dsp:nvSpPr>
      <dsp:spPr>
        <a:xfrm>
          <a:off x="266789" y="3282749"/>
          <a:ext cx="3735050" cy="2952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176" tIns="0" rIns="141176" bIns="0" numCol="1" spcCol="1270" anchor="ctr" anchorCtr="0">
          <a:noAutofit/>
        </a:bodyPr>
        <a:lstStyle/>
        <a:p>
          <a:pPr lvl="0" algn="l" defTabSz="800100">
            <a:lnSpc>
              <a:spcPct val="90000"/>
            </a:lnSpc>
            <a:spcBef>
              <a:spcPct val="0"/>
            </a:spcBef>
            <a:spcAft>
              <a:spcPct val="35000"/>
            </a:spcAft>
          </a:pPr>
          <a:r>
            <a:rPr lang="en-US" sz="1800" kern="1200" dirty="0" smtClean="0">
              <a:latin typeface="+mn-lt"/>
              <a:cs typeface="Arial" panose="020B0604020202020204" pitchFamily="34" charset="0"/>
            </a:rPr>
            <a:t>Context</a:t>
          </a:r>
          <a:endParaRPr lang="en-US" sz="1800" kern="1200" dirty="0">
            <a:latin typeface="+mn-lt"/>
            <a:cs typeface="Arial" panose="020B0604020202020204" pitchFamily="34" charset="0"/>
          </a:endParaRPr>
        </a:p>
      </dsp:txBody>
      <dsp:txXfrm>
        <a:off x="281199" y="3297159"/>
        <a:ext cx="3706230" cy="2663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0DF428-C11C-3846-B74A-414D3C8EE73E}" type="datetimeFigureOut">
              <a:rPr lang="en-US" smtClean="0"/>
              <a:t>5/19/16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7B6E82-88F3-0B48-B59A-8DDE12BA768C}" type="slidenum">
              <a:rPr lang="en-US" smtClean="0"/>
              <a:t>‹#›</a:t>
            </a:fld>
            <a:endParaRPr lang="en-US"/>
          </a:p>
        </p:txBody>
      </p:sp>
    </p:spTree>
    <p:extLst>
      <p:ext uri="{BB962C8B-B14F-4D97-AF65-F5344CB8AC3E}">
        <p14:creationId xmlns:p14="http://schemas.microsoft.com/office/powerpoint/2010/main" val="25988677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a:t>
            </a:r>
            <a:r>
              <a:rPr lang="en-US" baseline="0" dirty="0" smtClean="0"/>
              <a:t> : Decision making algorithms and solutions using these algorithms.</a:t>
            </a:r>
          </a:p>
          <a:p>
            <a:r>
              <a:rPr lang="en-US" baseline="0" dirty="0" smtClean="0"/>
              <a:t>Some of it we will be talking about through course of the presentation.</a:t>
            </a:r>
          </a:p>
        </p:txBody>
      </p:sp>
      <p:sp>
        <p:nvSpPr>
          <p:cNvPr id="4" name="Slide Number Placeholder 3"/>
          <p:cNvSpPr>
            <a:spLocks noGrp="1"/>
          </p:cNvSpPr>
          <p:nvPr>
            <p:ph type="sldNum" sz="quarter" idx="10"/>
          </p:nvPr>
        </p:nvSpPr>
        <p:spPr/>
        <p:txBody>
          <a:bodyPr/>
          <a:lstStyle/>
          <a:p>
            <a:fld id="{CE7B6E82-88F3-0B48-B59A-8DDE12BA768C}" type="slidenum">
              <a:rPr lang="en-US" smtClean="0"/>
              <a:t>5</a:t>
            </a:fld>
            <a:endParaRPr lang="en-US"/>
          </a:p>
        </p:txBody>
      </p:sp>
    </p:spTree>
    <p:extLst>
      <p:ext uri="{BB962C8B-B14F-4D97-AF65-F5344CB8AC3E}">
        <p14:creationId xmlns:p14="http://schemas.microsoft.com/office/powerpoint/2010/main" val="248729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 explanation </a:t>
            </a:r>
            <a:r>
              <a:rPr lang="is-IS" baseline="0" dirty="0" smtClean="0"/>
              <a:t>….. </a:t>
            </a:r>
          </a:p>
          <a:p>
            <a:r>
              <a:rPr lang="is-IS" baseline="0" dirty="0" smtClean="0"/>
              <a:t>----- Meeting Notes (5/22/16 20:01) -----</a:t>
            </a:r>
          </a:p>
          <a:p>
            <a:r>
              <a:rPr lang="is-IS" baseline="0" dirty="0" smtClean="0"/>
              <a:t>Iterative jobs and In Memory Computing.... </a:t>
            </a:r>
          </a:p>
          <a:p>
            <a:endParaRPr lang="is-IS" baseline="0" dirty="0" smtClean="0"/>
          </a:p>
          <a:p>
            <a:r>
              <a:rPr lang="is-IS" baseline="0" dirty="0" smtClean="0"/>
              <a:t>Moves to optimal value.</a:t>
            </a:r>
            <a:endParaRPr lang="en-US" dirty="0"/>
          </a:p>
        </p:txBody>
      </p:sp>
      <p:sp>
        <p:nvSpPr>
          <p:cNvPr id="4" name="Slide Number Placeholder 3"/>
          <p:cNvSpPr>
            <a:spLocks noGrp="1"/>
          </p:cNvSpPr>
          <p:nvPr>
            <p:ph type="sldNum" sz="quarter" idx="10"/>
          </p:nvPr>
        </p:nvSpPr>
        <p:spPr/>
        <p:txBody>
          <a:bodyPr/>
          <a:lstStyle/>
          <a:p>
            <a:fld id="{CE7B6E82-88F3-0B48-B59A-8DDE12BA768C}" type="slidenum">
              <a:rPr lang="en-US" smtClean="0"/>
              <a:t>24</a:t>
            </a:fld>
            <a:endParaRPr lang="en-US"/>
          </a:p>
        </p:txBody>
      </p:sp>
    </p:spTree>
    <p:extLst>
      <p:ext uri="{BB962C8B-B14F-4D97-AF65-F5344CB8AC3E}">
        <p14:creationId xmlns:p14="http://schemas.microsoft.com/office/powerpoint/2010/main" val="53333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Challenges</a:t>
            </a:r>
            <a:r>
              <a:rPr lang="en-US" baseline="0" dirty="0" smtClean="0"/>
              <a:t> that are presented by these algorithms </a:t>
            </a:r>
          </a:p>
          <a:p>
            <a:r>
              <a:rPr lang="en-US" baseline="0" dirty="0" smtClean="0"/>
              <a:t>Lambda Architecture</a:t>
            </a:r>
            <a:endParaRPr lang="en-US" dirty="0"/>
          </a:p>
        </p:txBody>
      </p:sp>
      <p:sp>
        <p:nvSpPr>
          <p:cNvPr id="4" name="Slide Number Placeholder 3"/>
          <p:cNvSpPr>
            <a:spLocks noGrp="1"/>
          </p:cNvSpPr>
          <p:nvPr>
            <p:ph type="sldNum" sz="quarter" idx="10"/>
          </p:nvPr>
        </p:nvSpPr>
        <p:spPr/>
        <p:txBody>
          <a:bodyPr/>
          <a:lstStyle/>
          <a:p>
            <a:fld id="{CE7B6E82-88F3-0B48-B59A-8DDE12BA768C}" type="slidenum">
              <a:rPr lang="en-US" smtClean="0"/>
              <a:t>25</a:t>
            </a:fld>
            <a:endParaRPr lang="en-US"/>
          </a:p>
        </p:txBody>
      </p:sp>
    </p:spTree>
    <p:extLst>
      <p:ext uri="{BB962C8B-B14F-4D97-AF65-F5344CB8AC3E}">
        <p14:creationId xmlns:p14="http://schemas.microsoft.com/office/powerpoint/2010/main" val="42701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Sliding </a:t>
            </a:r>
            <a:r>
              <a:rPr lang="en-US" dirty="0"/>
              <a:t>window on the data , so that we can decrease the influence of historical data.</a:t>
            </a:r>
          </a:p>
          <a:p>
            <a:r>
              <a:rPr lang="en-US" dirty="0"/>
              <a:t>New article example .. </a:t>
            </a:r>
          </a:p>
        </p:txBody>
      </p:sp>
      <p:sp>
        <p:nvSpPr>
          <p:cNvPr id="4" name="Slide Number Placeholder 3"/>
          <p:cNvSpPr>
            <a:spLocks noGrp="1"/>
          </p:cNvSpPr>
          <p:nvPr>
            <p:ph type="sldNum" sz="quarter" idx="10"/>
          </p:nvPr>
        </p:nvSpPr>
        <p:spPr/>
        <p:txBody>
          <a:bodyPr/>
          <a:lstStyle/>
          <a:p>
            <a:fld id="{CE7B6E82-88F3-0B48-B59A-8DDE12BA768C}" type="slidenum">
              <a:rPr lang="en-US" smtClean="0"/>
              <a:t>26</a:t>
            </a:fld>
            <a:endParaRPr lang="en-US"/>
          </a:p>
        </p:txBody>
      </p:sp>
    </p:spTree>
    <p:extLst>
      <p:ext uri="{BB962C8B-B14F-4D97-AF65-F5344CB8AC3E}">
        <p14:creationId xmlns:p14="http://schemas.microsoft.com/office/powerpoint/2010/main" val="150709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first look at decision making in general and algorithms in this section</a:t>
            </a:r>
            <a:endParaRPr lang="en-US" dirty="0"/>
          </a:p>
        </p:txBody>
      </p:sp>
      <p:sp>
        <p:nvSpPr>
          <p:cNvPr id="4" name="Slide Number Placeholder 3"/>
          <p:cNvSpPr>
            <a:spLocks noGrp="1"/>
          </p:cNvSpPr>
          <p:nvPr>
            <p:ph type="sldNum" sz="quarter" idx="10"/>
          </p:nvPr>
        </p:nvSpPr>
        <p:spPr/>
        <p:txBody>
          <a:bodyPr/>
          <a:lstStyle/>
          <a:p>
            <a:fld id="{CE7B6E82-88F3-0B48-B59A-8DDE12BA768C}" type="slidenum">
              <a:rPr lang="en-US" smtClean="0"/>
              <a:t>7</a:t>
            </a:fld>
            <a:endParaRPr lang="en-US"/>
          </a:p>
        </p:txBody>
      </p:sp>
    </p:spTree>
    <p:extLst>
      <p:ext uri="{BB962C8B-B14F-4D97-AF65-F5344CB8AC3E}">
        <p14:creationId xmlns:p14="http://schemas.microsoft.com/office/powerpoint/2010/main" val="171680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from interaction</a:t>
            </a:r>
            <a:endParaRPr lang="en-US" dirty="0"/>
          </a:p>
        </p:txBody>
      </p:sp>
      <p:sp>
        <p:nvSpPr>
          <p:cNvPr id="4" name="Slide Number Placeholder 3"/>
          <p:cNvSpPr>
            <a:spLocks noGrp="1"/>
          </p:cNvSpPr>
          <p:nvPr>
            <p:ph type="sldNum" sz="quarter" idx="10"/>
          </p:nvPr>
        </p:nvSpPr>
        <p:spPr/>
        <p:txBody>
          <a:bodyPr/>
          <a:lstStyle/>
          <a:p>
            <a:fld id="{CE7B6E82-88F3-0B48-B59A-8DDE12BA768C}" type="slidenum">
              <a:rPr lang="en-US" smtClean="0"/>
              <a:t>9</a:t>
            </a:fld>
            <a:endParaRPr lang="en-US"/>
          </a:p>
        </p:txBody>
      </p:sp>
    </p:spTree>
    <p:extLst>
      <p:ext uri="{BB962C8B-B14F-4D97-AF65-F5344CB8AC3E}">
        <p14:creationId xmlns:p14="http://schemas.microsoft.com/office/powerpoint/2010/main" val="3903064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Fields </a:t>
            </a:r>
            <a:endParaRPr lang="en-US" dirty="0"/>
          </a:p>
        </p:txBody>
      </p:sp>
      <p:sp>
        <p:nvSpPr>
          <p:cNvPr id="4" name="Slide Number Placeholder 3"/>
          <p:cNvSpPr>
            <a:spLocks noGrp="1"/>
          </p:cNvSpPr>
          <p:nvPr>
            <p:ph type="sldNum" sz="quarter" idx="10"/>
          </p:nvPr>
        </p:nvSpPr>
        <p:spPr/>
        <p:txBody>
          <a:bodyPr/>
          <a:lstStyle/>
          <a:p>
            <a:fld id="{CE7B6E82-88F3-0B48-B59A-8DDE12BA768C}" type="slidenum">
              <a:rPr lang="en-US" smtClean="0"/>
              <a:t>12</a:t>
            </a:fld>
            <a:endParaRPr lang="en-US"/>
          </a:p>
        </p:txBody>
      </p:sp>
    </p:spTree>
    <p:extLst>
      <p:ext uri="{BB962C8B-B14F-4D97-AF65-F5344CB8AC3E}">
        <p14:creationId xmlns:p14="http://schemas.microsoft.com/office/powerpoint/2010/main" val="264454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Imagine a casino setting </a:t>
            </a:r>
            <a:r>
              <a:rPr lang="is-IS" dirty="0" smtClean="0"/>
              <a:t>…</a:t>
            </a:r>
            <a:endParaRPr lang="en-US" dirty="0" smtClean="0"/>
          </a:p>
          <a:p>
            <a:endParaRPr lang="en-US" dirty="0" smtClean="0"/>
          </a:p>
          <a:p>
            <a:r>
              <a:rPr lang="en-US" dirty="0" smtClean="0"/>
              <a:t>Also, K-armed bandit problem where a</a:t>
            </a:r>
            <a:r>
              <a:rPr lang="en-US" baseline="0" dirty="0" smtClean="0"/>
              <a:t> Gambler is faced with set of slot machines with different payout distributions.</a:t>
            </a:r>
          </a:p>
          <a:p>
            <a:r>
              <a:rPr lang="en-US" baseline="0" dirty="0" smtClean="0"/>
              <a:t>At each time Gambler has to choose an arm , which pays out some reward.</a:t>
            </a:r>
          </a:p>
          <a:p>
            <a:endParaRPr lang="en-US" baseline="0" dirty="0" smtClean="0"/>
          </a:p>
          <a:p>
            <a:r>
              <a:rPr lang="en-US" baseline="0" dirty="0" smtClean="0"/>
              <a:t>Objective : To maximize the sum of rewards earned in a sequence of lever pulls.</a:t>
            </a:r>
          </a:p>
        </p:txBody>
      </p:sp>
      <p:sp>
        <p:nvSpPr>
          <p:cNvPr id="4" name="Slide Number Placeholder 3"/>
          <p:cNvSpPr>
            <a:spLocks noGrp="1"/>
          </p:cNvSpPr>
          <p:nvPr>
            <p:ph type="sldNum" sz="quarter" idx="10"/>
          </p:nvPr>
        </p:nvSpPr>
        <p:spPr/>
        <p:txBody>
          <a:bodyPr/>
          <a:lstStyle/>
          <a:p>
            <a:fld id="{CE7B6E82-88F3-0B48-B59A-8DDE12BA768C}" type="slidenum">
              <a:rPr lang="en-US" smtClean="0"/>
              <a:t>16</a:t>
            </a:fld>
            <a:endParaRPr lang="en-US"/>
          </a:p>
        </p:txBody>
      </p:sp>
    </p:spTree>
    <p:extLst>
      <p:ext uri="{BB962C8B-B14F-4D97-AF65-F5344CB8AC3E}">
        <p14:creationId xmlns:p14="http://schemas.microsoft.com/office/powerpoint/2010/main" val="222066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Little more formal definition.</a:t>
            </a:r>
            <a:endParaRPr lang="en-US" dirty="0"/>
          </a:p>
        </p:txBody>
      </p:sp>
      <p:sp>
        <p:nvSpPr>
          <p:cNvPr id="4" name="Slide Number Placeholder 3"/>
          <p:cNvSpPr>
            <a:spLocks noGrp="1"/>
          </p:cNvSpPr>
          <p:nvPr>
            <p:ph type="sldNum" sz="quarter" idx="10"/>
          </p:nvPr>
        </p:nvSpPr>
        <p:spPr/>
        <p:txBody>
          <a:bodyPr/>
          <a:lstStyle/>
          <a:p>
            <a:fld id="{CE7B6E82-88F3-0B48-B59A-8DDE12BA768C}" type="slidenum">
              <a:rPr lang="en-US" smtClean="0"/>
              <a:t>17</a:t>
            </a:fld>
            <a:endParaRPr lang="en-US"/>
          </a:p>
        </p:txBody>
      </p:sp>
    </p:spTree>
    <p:extLst>
      <p:ext uri="{BB962C8B-B14F-4D97-AF65-F5344CB8AC3E}">
        <p14:creationId xmlns:p14="http://schemas.microsoft.com/office/powerpoint/2010/main" val="2683375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 explore the options that initially gave less reward.</a:t>
            </a:r>
            <a:endParaRPr lang="en-US" dirty="0"/>
          </a:p>
        </p:txBody>
      </p:sp>
      <p:sp>
        <p:nvSpPr>
          <p:cNvPr id="4" name="Slide Number Placeholder 3"/>
          <p:cNvSpPr>
            <a:spLocks noGrp="1"/>
          </p:cNvSpPr>
          <p:nvPr>
            <p:ph type="sldNum" sz="quarter" idx="10"/>
          </p:nvPr>
        </p:nvSpPr>
        <p:spPr/>
        <p:txBody>
          <a:bodyPr/>
          <a:lstStyle/>
          <a:p>
            <a:fld id="{CE7B6E82-88F3-0B48-B59A-8DDE12BA768C}" type="slidenum">
              <a:rPr lang="en-US" smtClean="0"/>
              <a:t>19</a:t>
            </a:fld>
            <a:endParaRPr lang="en-US"/>
          </a:p>
        </p:txBody>
      </p:sp>
    </p:spTree>
    <p:extLst>
      <p:ext uri="{BB962C8B-B14F-4D97-AF65-F5344CB8AC3E}">
        <p14:creationId xmlns:p14="http://schemas.microsoft.com/office/powerpoint/2010/main" val="2696254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CE7B6E82-88F3-0B48-B59A-8DDE12BA768C}" type="slidenum">
              <a:rPr lang="en-US" smtClean="0"/>
              <a:t>22</a:t>
            </a:fld>
            <a:endParaRPr lang="en-US"/>
          </a:p>
        </p:txBody>
      </p:sp>
    </p:spTree>
    <p:extLst>
      <p:ext uri="{BB962C8B-B14F-4D97-AF65-F5344CB8AC3E}">
        <p14:creationId xmlns:p14="http://schemas.microsoft.com/office/powerpoint/2010/main" val="899679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Agent’s aim is to collect enough information about how the context vectors and rewards relate to each other, so that it can predict the next best arm to play by looking at the feature vectors</a:t>
            </a:r>
            <a:endParaRPr lang="en-US" dirty="0"/>
          </a:p>
        </p:txBody>
      </p:sp>
      <p:sp>
        <p:nvSpPr>
          <p:cNvPr id="4" name="Slide Number Placeholder 3"/>
          <p:cNvSpPr>
            <a:spLocks noGrp="1"/>
          </p:cNvSpPr>
          <p:nvPr>
            <p:ph type="sldNum" sz="quarter" idx="10"/>
          </p:nvPr>
        </p:nvSpPr>
        <p:spPr/>
        <p:txBody>
          <a:bodyPr/>
          <a:lstStyle/>
          <a:p>
            <a:fld id="{CE7B6E82-88F3-0B48-B59A-8DDE12BA768C}" type="slidenum">
              <a:rPr lang="en-US" smtClean="0"/>
              <a:t>23</a:t>
            </a:fld>
            <a:endParaRPr lang="en-US"/>
          </a:p>
        </p:txBody>
      </p:sp>
    </p:spTree>
    <p:extLst>
      <p:ext uri="{BB962C8B-B14F-4D97-AF65-F5344CB8AC3E}">
        <p14:creationId xmlns:p14="http://schemas.microsoft.com/office/powerpoint/2010/main" val="185629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05" r="21060"/>
          <a:stretch/>
        </p:blipFill>
        <p:spPr>
          <a:xfrm>
            <a:off x="-24714" y="-111211"/>
            <a:ext cx="12319688" cy="6969211"/>
          </a:xfrm>
          <a:prstGeom prst="rect">
            <a:avLst/>
          </a:prstGeom>
        </p:spPr>
      </p:pic>
      <p:sp>
        <p:nvSpPr>
          <p:cNvPr id="2" name="Title 1"/>
          <p:cNvSpPr>
            <a:spLocks noGrp="1"/>
          </p:cNvSpPr>
          <p:nvPr>
            <p:ph type="ctrTitle"/>
          </p:nvPr>
        </p:nvSpPr>
        <p:spPr>
          <a:xfrm>
            <a:off x="581191" y="3678833"/>
            <a:ext cx="10993549" cy="1475013"/>
          </a:xfrm>
          <a:effectLst/>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5153847"/>
            <a:ext cx="10993546" cy="590321"/>
          </a:xfrm>
        </p:spPr>
        <p:txBody>
          <a:bodyPr anchor="t">
            <a:normAutofit/>
          </a:bodyPr>
          <a:lstStyle>
            <a:lvl1pPr marL="0" indent="0" algn="l">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6339198"/>
            <a:ext cx="2844800" cy="365125"/>
          </a:xfrm>
        </p:spPr>
        <p:txBody>
          <a:bodyPr/>
          <a:lstStyle>
            <a:lvl1pPr>
              <a:defRPr>
                <a:solidFill>
                  <a:schemeClr val="bg1"/>
                </a:solidFill>
              </a:defRPr>
            </a:lvl1pPr>
          </a:lstStyle>
          <a:p>
            <a:fld id="{B61BEF0D-F0BB-DE4B-95CE-6DB70DBA9567}" type="datetimeFigureOut">
              <a:rPr lang="en-US" smtClean="0"/>
              <a:pPr/>
              <a:t>5/19/16</a:t>
            </a:fld>
            <a:endParaRPr lang="en-US" dirty="0"/>
          </a:p>
        </p:txBody>
      </p:sp>
      <p:sp>
        <p:nvSpPr>
          <p:cNvPr id="5" name="Footer Placeholder 4"/>
          <p:cNvSpPr>
            <a:spLocks noGrp="1"/>
          </p:cNvSpPr>
          <p:nvPr>
            <p:ph type="ftr" sz="quarter" idx="11"/>
          </p:nvPr>
        </p:nvSpPr>
        <p:spPr>
          <a:xfrm>
            <a:off x="581192" y="6334872"/>
            <a:ext cx="6917210" cy="365125"/>
          </a:xfrm>
          <a:prstGeom prst="rect">
            <a:avLst/>
          </a:prstGeo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0558300" y="6339198"/>
            <a:ext cx="1016440" cy="365125"/>
          </a:xfrm>
        </p:spPr>
        <p:txBody>
          <a:bodyPr/>
          <a:lstStyle>
            <a:lvl1pPr>
              <a:defRPr>
                <a:solidFill>
                  <a:schemeClr val="bg1"/>
                </a:solidFill>
              </a:defRPr>
            </a:lvl1pPr>
          </a:lstStyle>
          <a:p>
            <a:fld id="{D57F1E4F-1CFF-5643-939E-217C01CDF565}" type="slidenum">
              <a:rPr lang="en-US" smtClean="0"/>
              <a:pPr/>
              <a:t>‹#›</a:t>
            </a:fld>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989" y="562258"/>
            <a:ext cx="6360893" cy="169902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529158"/>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5/19/16</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userDrawn="1"/>
        </p:nvSpPr>
        <p:spPr>
          <a:xfrm>
            <a:off x="0" y="370703"/>
            <a:ext cx="8835081" cy="1334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49754" r="27867"/>
          <a:stretch/>
        </p:blipFill>
        <p:spPr>
          <a:xfrm>
            <a:off x="8835081" y="599725"/>
            <a:ext cx="3356919" cy="6258275"/>
          </a:xfrm>
          <a:prstGeom prst="rect">
            <a:avLst/>
          </a:prstGeom>
        </p:spPr>
      </p:pic>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6314485"/>
            <a:ext cx="1328141" cy="365125"/>
          </a:xfrm>
        </p:spPr>
        <p:txBody>
          <a:bodyPr/>
          <a:lstStyle>
            <a:lvl1pPr>
              <a:defRPr>
                <a:solidFill>
                  <a:schemeClr val="bg1"/>
                </a:solidFill>
              </a:defRPr>
            </a:lvl1pPr>
          </a:lstStyle>
          <a:p>
            <a:fld id="{B61BEF0D-F0BB-DE4B-95CE-6DB70DBA9567}" type="datetimeFigureOut">
              <a:rPr lang="en-US" smtClean="0"/>
              <a:pPr/>
              <a:t>5/19/16</a:t>
            </a:fld>
            <a:endParaRPr lang="en-US" dirty="0"/>
          </a:p>
        </p:txBody>
      </p:sp>
      <p:sp>
        <p:nvSpPr>
          <p:cNvPr id="6" name="Slide Number Placeholder 5"/>
          <p:cNvSpPr>
            <a:spLocks noGrp="1"/>
          </p:cNvSpPr>
          <p:nvPr>
            <p:ph type="sldNum" sz="quarter" idx="12"/>
          </p:nvPr>
        </p:nvSpPr>
        <p:spPr>
          <a:xfrm>
            <a:off x="10446615" y="6314485"/>
            <a:ext cx="1164195" cy="365125"/>
          </a:xfrm>
        </p:spPr>
        <p:txBody>
          <a:bodyPr/>
          <a:lstStyle>
            <a:lvl1pPr>
              <a:defRPr>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541517"/>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5/19/16</a:t>
            </a:fld>
            <a:endParaRPr lang="en-US" dirty="0"/>
          </a:p>
        </p:txBody>
      </p:sp>
      <p:sp>
        <p:nvSpPr>
          <p:cNvPr id="6" name="Slide Number Placeholder 5"/>
          <p:cNvSpPr>
            <a:spLocks noGrp="1"/>
          </p:cNvSpPr>
          <p:nvPr>
            <p:ph type="sldNum" sz="quarter" idx="12"/>
          </p:nvPr>
        </p:nvSpPr>
        <p:spPr>
          <a:xfrm>
            <a:off x="10558300" y="6351554"/>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6462584" cy="170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36843" t="1241" r="26627" b="1"/>
          <a:stretch/>
        </p:blipFill>
        <p:spPr>
          <a:xfrm>
            <a:off x="6376086" y="-24714"/>
            <a:ext cx="5918887" cy="6882714"/>
          </a:xfrm>
          <a:prstGeom prst="rect">
            <a:avLst/>
          </a:prstGeom>
        </p:spPr>
      </p:pic>
      <p:sp>
        <p:nvSpPr>
          <p:cNvPr id="2" name="Title 1"/>
          <p:cNvSpPr>
            <a:spLocks noGrp="1"/>
          </p:cNvSpPr>
          <p:nvPr>
            <p:ph type="title"/>
          </p:nvPr>
        </p:nvSpPr>
        <p:spPr>
          <a:xfrm>
            <a:off x="445267" y="3206356"/>
            <a:ext cx="4929922"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45266" y="4703863"/>
            <a:ext cx="4929922"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605951" y="6438052"/>
            <a:ext cx="2844799" cy="365125"/>
          </a:xfrm>
        </p:spPr>
        <p:txBody>
          <a:bodyPr/>
          <a:lstStyle>
            <a:lvl1pPr>
              <a:defRPr>
                <a:solidFill>
                  <a:schemeClr val="bg1"/>
                </a:solidFill>
              </a:defRPr>
            </a:lvl1pPr>
          </a:lstStyle>
          <a:p>
            <a:fld id="{B61BEF0D-F0BB-DE4B-95CE-6DB70DBA9567}" type="datetimeFigureOut">
              <a:rPr lang="en-US" smtClean="0"/>
              <a:pPr/>
              <a:t>5/19/16</a:t>
            </a:fld>
            <a:endParaRPr lang="en-US" dirty="0"/>
          </a:p>
        </p:txBody>
      </p:sp>
      <p:sp>
        <p:nvSpPr>
          <p:cNvPr id="6" name="Slide Number Placeholder 5"/>
          <p:cNvSpPr>
            <a:spLocks noGrp="1"/>
          </p:cNvSpPr>
          <p:nvPr>
            <p:ph type="sldNum" sz="quarter" idx="12"/>
          </p:nvPr>
        </p:nvSpPr>
        <p:spPr>
          <a:xfrm>
            <a:off x="10558300" y="6438052"/>
            <a:ext cx="1052510" cy="365125"/>
          </a:xfrm>
        </p:spPr>
        <p:txBody>
          <a:bodyPr/>
          <a:lstStyle>
            <a:lvl1pPr>
              <a:defRPr>
                <a:solidFill>
                  <a:schemeClr val="bg1"/>
                </a:solidFill>
              </a:defRPr>
            </a:lvl1pPr>
          </a:lstStyle>
          <a:p>
            <a:fld id="{D57F1E4F-1CFF-5643-939E-217C01CDF565}" type="slidenum">
              <a:rPr lang="en-US" smtClean="0"/>
              <a:pPr/>
              <a:t>‹#›</a:t>
            </a:fld>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8557" y="5374843"/>
            <a:ext cx="3483986" cy="930591"/>
          </a:xfrm>
          <a:prstGeom prst="rect">
            <a:avLst/>
          </a:prstGeom>
        </p:spPr>
      </p:pic>
      <p:sp>
        <p:nvSpPr>
          <p:cNvPr id="12" name="Rectangle 11"/>
          <p:cNvSpPr/>
          <p:nvPr userDrawn="1"/>
        </p:nvSpPr>
        <p:spPr>
          <a:xfrm>
            <a:off x="1" y="6067168"/>
            <a:ext cx="2582562" cy="734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556660"/>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5/19/16</a:t>
            </a:fld>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556660"/>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5/19/16</a:t>
            </a:fld>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556660"/>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5/19/16</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5/19/16</a:t>
            </a:fld>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p:nvPr userDrawn="1"/>
        </p:nvSpPr>
        <p:spPr>
          <a:xfrm>
            <a:off x="0" y="370703"/>
            <a:ext cx="12270259" cy="1334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04" t="14503" r="-404" b="40947"/>
          <a:stretch/>
        </p:blipFill>
        <p:spPr>
          <a:xfrm>
            <a:off x="0" y="5177480"/>
            <a:ext cx="12270259" cy="1680519"/>
          </a:xfrm>
          <a:prstGeom prst="rect">
            <a:avLst/>
          </a:prstGeom>
        </p:spPr>
      </p:pic>
      <p:sp>
        <p:nvSpPr>
          <p:cNvPr id="2" name="Title 1"/>
          <p:cNvSpPr>
            <a:spLocks noGrp="1"/>
          </p:cNvSpPr>
          <p:nvPr>
            <p:ph type="title"/>
          </p:nvPr>
        </p:nvSpPr>
        <p:spPr>
          <a:xfrm>
            <a:off x="581192" y="5707143"/>
            <a:ext cx="4909445" cy="689514"/>
          </a:xfrm>
        </p:spPr>
        <p:txBody>
          <a:bodyPr anchor="ctr"/>
          <a:lstStyle>
            <a:lvl1pPr algn="l">
              <a:defRPr sz="2000" b="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707143"/>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605951" y="6400984"/>
            <a:ext cx="2844799" cy="365125"/>
          </a:xfrm>
        </p:spPr>
        <p:txBody>
          <a:bodyPr/>
          <a:lstStyle>
            <a:lvl1pPr>
              <a:defRPr>
                <a:solidFill>
                  <a:schemeClr val="bg1"/>
                </a:solidFill>
              </a:defRPr>
            </a:lvl1pPr>
          </a:lstStyle>
          <a:p>
            <a:fld id="{B61BEF0D-F0BB-DE4B-95CE-6DB70DBA9567}" type="datetimeFigureOut">
              <a:rPr lang="en-US" smtClean="0"/>
              <a:pPr/>
              <a:t>5/19/16</a:t>
            </a:fld>
            <a:endParaRPr lang="en-US" dirty="0"/>
          </a:p>
        </p:txBody>
      </p:sp>
      <p:sp>
        <p:nvSpPr>
          <p:cNvPr id="6" name="Footer Placeholder 5"/>
          <p:cNvSpPr>
            <a:spLocks noGrp="1"/>
          </p:cNvSpPr>
          <p:nvPr>
            <p:ph type="ftr" sz="quarter" idx="11"/>
          </p:nvPr>
        </p:nvSpPr>
        <p:spPr>
          <a:xfrm>
            <a:off x="581192" y="6396658"/>
            <a:ext cx="6917210" cy="365125"/>
          </a:xfrm>
          <a:prstGeom prst="rect">
            <a:avLst/>
          </a:prstGeom>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a:xfrm>
            <a:off x="10558300" y="6400984"/>
            <a:ext cx="1052510" cy="365125"/>
          </a:xfrm>
        </p:spPr>
        <p:txBody>
          <a:bodyPr/>
          <a:lstStyle>
            <a:lvl1pPr>
              <a:defRPr>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370703"/>
            <a:ext cx="12270259" cy="1334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5/19/16</a:t>
            </a:fld>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482702"/>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1891160"/>
            <a:ext cx="11029616" cy="3967637"/>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605951" y="6351555"/>
            <a:ext cx="2844799" cy="365125"/>
          </a:xfrm>
          <a:prstGeom prst="rect">
            <a:avLst/>
          </a:prstGeom>
        </p:spPr>
        <p:txBody>
          <a:bodyPr vert="horz" lIns="91440" tIns="45720" rIns="91440" bIns="45720" rtlCol="0" anchor="ctr"/>
          <a:lstStyle>
            <a:lvl1pPr algn="r">
              <a:defRPr sz="900">
                <a:solidFill>
                  <a:schemeClr val="tx2"/>
                </a:solidFill>
              </a:defRPr>
            </a:lvl1pPr>
          </a:lstStyle>
          <a:p>
            <a:fld id="{B61BEF0D-F0BB-DE4B-95CE-6DB70DBA9567}" type="datetimeFigureOut">
              <a:rPr lang="en-US" smtClean="0"/>
              <a:pPr/>
              <a:t>5/19/16</a:t>
            </a:fld>
            <a:endParaRPr lang="en-US" dirty="0"/>
          </a:p>
        </p:txBody>
      </p:sp>
      <p:sp>
        <p:nvSpPr>
          <p:cNvPr id="6" name="Slide Number Placeholder 5"/>
          <p:cNvSpPr>
            <a:spLocks noGrp="1"/>
          </p:cNvSpPr>
          <p:nvPr>
            <p:ph type="sldNum" sz="quarter" idx="4"/>
          </p:nvPr>
        </p:nvSpPr>
        <p:spPr>
          <a:xfrm>
            <a:off x="10558300" y="6351555"/>
            <a:ext cx="1052510" cy="365125"/>
          </a:xfrm>
          <a:prstGeom prst="rect">
            <a:avLst/>
          </a:prstGeom>
        </p:spPr>
        <p:txBody>
          <a:bodyPr vert="horz" lIns="91440" tIns="45720" rIns="91440" bIns="45720" rtlCol="0" anchor="ctr"/>
          <a:lstStyle>
            <a:lvl1pPr algn="r">
              <a:defRPr sz="900">
                <a:solidFill>
                  <a:schemeClr val="tx2"/>
                </a:solidFill>
              </a:defRPr>
            </a:lvl1pPr>
          </a:lstStyle>
          <a:p>
            <a:fld id="{D57F1E4F-1CFF-5643-939E-217C01CDF565}" type="slidenum">
              <a:rPr lang="en-US" smtClean="0"/>
              <a:pPr/>
              <a:t>‹#›</a:t>
            </a:fld>
            <a:endParaRPr lang="en-US" dirty="0"/>
          </a:p>
        </p:txBody>
      </p:sp>
      <p:sp>
        <p:nvSpPr>
          <p:cNvPr id="9" name="Rectangle 8"/>
          <p:cNvSpPr/>
          <p:nvPr/>
        </p:nvSpPr>
        <p:spPr>
          <a:xfrm>
            <a:off x="0" y="-1"/>
            <a:ext cx="12192000" cy="2637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73642" y="6203092"/>
            <a:ext cx="2020776" cy="539760"/>
          </a:xfrm>
          <a:prstGeom prst="rect">
            <a:avLst/>
          </a:prstGeom>
        </p:spPr>
      </p:pic>
      <p:pic>
        <p:nvPicPr>
          <p:cNvPr id="8" name="Picture 7"/>
          <p:cNvPicPr>
            <a:picLocks noChangeAspect="1"/>
          </p:cNvPicPr>
          <p:nvPr userDrawn="1"/>
        </p:nvPicPr>
        <p:blipFill rotWithShape="1">
          <a:blip r:embed="rId14">
            <a:extLst>
              <a:ext uri="{28A0092B-C50C-407E-A947-70E740481C1C}">
                <a14:useLocalDpi xmlns:a14="http://schemas.microsoft.com/office/drawing/2010/main" val="0"/>
              </a:ext>
            </a:extLst>
          </a:blip>
          <a:srcRect l="10146" t="45373" r="31602" b="34221"/>
          <a:stretch/>
        </p:blipFill>
        <p:spPr>
          <a:xfrm>
            <a:off x="0" y="346773"/>
            <a:ext cx="12270259" cy="132138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5.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Decision Making with </a:t>
            </a:r>
            <a:r>
              <a:rPr lang="en-US" dirty="0" err="1" smtClean="0"/>
              <a:t>Mllib</a:t>
            </a:r>
            <a:r>
              <a:rPr lang="en-US" dirty="0" smtClean="0"/>
              <a:t>, </a:t>
            </a:r>
            <a:r>
              <a:rPr lang="en-US" dirty="0" smtClean="0"/>
              <a:t>Spark and SPARK streaming</a:t>
            </a:r>
            <a:endParaRPr lang="en-US" dirty="0"/>
          </a:p>
        </p:txBody>
      </p:sp>
      <p:sp>
        <p:nvSpPr>
          <p:cNvPr id="3" name="Subtitle 2"/>
          <p:cNvSpPr>
            <a:spLocks noGrp="1"/>
          </p:cNvSpPr>
          <p:nvPr>
            <p:ph type="subTitle" idx="1"/>
          </p:nvPr>
        </p:nvSpPr>
        <p:spPr/>
        <p:txBody>
          <a:bodyPr>
            <a:normAutofit fontScale="92500" lnSpcReduction="20000"/>
          </a:bodyPr>
          <a:lstStyle/>
          <a:p>
            <a:r>
              <a:rPr lang="en-US" b="1" dirty="0" smtClean="0"/>
              <a:t>Girish S Kathalagiri</a:t>
            </a:r>
          </a:p>
          <a:p>
            <a:r>
              <a:rPr lang="en-US" dirty="0" smtClean="0"/>
              <a:t>Samsung SDS Research America</a:t>
            </a:r>
            <a:endParaRPr lang="en-US" dirty="0"/>
          </a:p>
        </p:txBody>
      </p:sp>
    </p:spTree>
    <p:extLst>
      <p:ext uri="{BB962C8B-B14F-4D97-AF65-F5344CB8AC3E}">
        <p14:creationId xmlns:p14="http://schemas.microsoft.com/office/powerpoint/2010/main" val="57815652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 TRADE off</a:t>
            </a:r>
            <a:endParaRPr lang="en-US" dirty="0"/>
          </a:p>
        </p:txBody>
      </p:sp>
      <p:pic>
        <p:nvPicPr>
          <p:cNvPr id="5121" name="Picture 1" descr="C:\Users\Girish Kathalgiri\Downloads\ExploreVsExplo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509" y="1668134"/>
            <a:ext cx="5228492" cy="518107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1"/>
          </p:nvPr>
        </p:nvSpPr>
        <p:spPr/>
        <p:txBody>
          <a:bodyPr/>
          <a:lstStyle/>
          <a:p>
            <a:pPr marL="0" indent="0">
              <a:buNone/>
            </a:pPr>
            <a:r>
              <a:rPr lang="en-US" dirty="0"/>
              <a:t>Decision-making involves a fundamental choice</a:t>
            </a:r>
          </a:p>
          <a:p>
            <a:pPr marL="0" indent="0">
              <a:buNone/>
            </a:pPr>
            <a:r>
              <a:rPr lang="en-US" b="1" dirty="0"/>
              <a:t>Exploitation :</a:t>
            </a:r>
            <a:r>
              <a:rPr lang="en-US" dirty="0"/>
              <a:t> </a:t>
            </a:r>
          </a:p>
          <a:p>
            <a:pPr marL="0" indent="0">
              <a:buNone/>
            </a:pPr>
            <a:r>
              <a:rPr lang="en-US" dirty="0"/>
              <a:t>	Make the best decision with existing information that was collected.</a:t>
            </a:r>
          </a:p>
          <a:p>
            <a:pPr marL="0" indent="0">
              <a:buNone/>
            </a:pPr>
            <a:r>
              <a:rPr lang="en-US" b="1" dirty="0"/>
              <a:t>Exploration</a:t>
            </a:r>
            <a:r>
              <a:rPr lang="en-US" dirty="0"/>
              <a:t> : </a:t>
            </a:r>
          </a:p>
          <a:p>
            <a:pPr marL="0" indent="0">
              <a:buNone/>
            </a:pPr>
            <a:r>
              <a:rPr lang="en-US" dirty="0"/>
              <a:t>	Gather more information to see if there are better decisions that can be made. </a:t>
            </a:r>
          </a:p>
        </p:txBody>
      </p:sp>
    </p:spTree>
    <p:extLst>
      <p:ext uri="{BB962C8B-B14F-4D97-AF65-F5344CB8AC3E}">
        <p14:creationId xmlns:p14="http://schemas.microsoft.com/office/powerpoint/2010/main" val="11841545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 </a:t>
            </a:r>
            <a:r>
              <a:rPr lang="en-US" dirty="0" smtClean="0"/>
              <a:t>EXAMPLES</a:t>
            </a:r>
            <a:endParaRPr lang="en-US" dirty="0"/>
          </a:p>
        </p:txBody>
      </p:sp>
      <p:sp>
        <p:nvSpPr>
          <p:cNvPr id="3" name="Content Placeholder 2"/>
          <p:cNvSpPr>
            <a:spLocks noGrp="1"/>
          </p:cNvSpPr>
          <p:nvPr>
            <p:ph sz="half" idx="1"/>
          </p:nvPr>
        </p:nvSpPr>
        <p:spPr>
          <a:xfrm>
            <a:off x="581193" y="2509526"/>
            <a:ext cx="5422390" cy="3633047"/>
          </a:xfrm>
        </p:spPr>
        <p:txBody>
          <a:bodyPr>
            <a:normAutofit/>
          </a:bodyPr>
          <a:lstStyle/>
          <a:p>
            <a:r>
              <a:rPr lang="en-US" dirty="0" smtClean="0"/>
              <a:t>Online Advertising : </a:t>
            </a:r>
          </a:p>
          <a:p>
            <a:pPr lvl="1"/>
            <a:r>
              <a:rPr lang="en-US" dirty="0" smtClean="0"/>
              <a:t>Exploitation : Show most successful ad</a:t>
            </a:r>
          </a:p>
          <a:p>
            <a:pPr lvl="1"/>
            <a:r>
              <a:rPr lang="en-US" dirty="0" smtClean="0"/>
              <a:t>Exploration: Show a different ad</a:t>
            </a:r>
          </a:p>
          <a:p>
            <a:r>
              <a:rPr lang="en-US" dirty="0" smtClean="0"/>
              <a:t>Restaurant Selection: </a:t>
            </a:r>
          </a:p>
          <a:p>
            <a:pPr lvl="1"/>
            <a:r>
              <a:rPr lang="en-US" dirty="0" smtClean="0"/>
              <a:t>Exploitation :  favorite restaurant</a:t>
            </a:r>
          </a:p>
          <a:p>
            <a:pPr lvl="1"/>
            <a:r>
              <a:rPr lang="en-US" dirty="0" smtClean="0"/>
              <a:t>Exploration : Trying a new one</a:t>
            </a:r>
          </a:p>
          <a:p>
            <a:endParaRPr lang="en-US" dirty="0" smtClean="0"/>
          </a:p>
          <a:p>
            <a:pPr lvl="1"/>
            <a:endParaRPr lang="en-US" dirty="0"/>
          </a:p>
        </p:txBody>
      </p:sp>
      <p:sp>
        <p:nvSpPr>
          <p:cNvPr id="4" name="Content Placeholder 3"/>
          <p:cNvSpPr>
            <a:spLocks noGrp="1"/>
          </p:cNvSpPr>
          <p:nvPr>
            <p:ph sz="half" idx="2"/>
          </p:nvPr>
        </p:nvSpPr>
        <p:spPr>
          <a:xfrm>
            <a:off x="6188417" y="2113640"/>
            <a:ext cx="5422392" cy="3633047"/>
          </a:xfrm>
        </p:spPr>
        <p:txBody>
          <a:bodyPr/>
          <a:lstStyle/>
          <a:p>
            <a:r>
              <a:rPr lang="en-US" dirty="0" smtClean="0"/>
              <a:t>Cuisine selection:</a:t>
            </a:r>
          </a:p>
          <a:p>
            <a:pPr lvl="1"/>
            <a:r>
              <a:rPr lang="en-US" dirty="0" smtClean="0"/>
              <a:t>Exploitation : favorite dish</a:t>
            </a:r>
          </a:p>
          <a:p>
            <a:pPr lvl="1"/>
            <a:r>
              <a:rPr lang="en-US" dirty="0" smtClean="0"/>
              <a:t>Exploration : Try a new one</a:t>
            </a:r>
          </a:p>
          <a:p>
            <a:r>
              <a:rPr lang="en-US" dirty="0" smtClean="0"/>
              <a:t>Game :</a:t>
            </a:r>
          </a:p>
          <a:p>
            <a:pPr lvl="1"/>
            <a:r>
              <a:rPr lang="en-US" dirty="0" smtClean="0"/>
              <a:t>Exploitation :  Play the best move (your belief)</a:t>
            </a:r>
          </a:p>
          <a:p>
            <a:pPr lvl="1"/>
            <a:r>
              <a:rPr lang="en-US" dirty="0" smtClean="0"/>
              <a:t>Exploration : Try a new move</a:t>
            </a:r>
            <a:endParaRPr lang="en-US" dirty="0"/>
          </a:p>
        </p:txBody>
      </p:sp>
    </p:spTree>
    <p:extLst>
      <p:ext uri="{BB962C8B-B14F-4D97-AF65-F5344CB8AC3E}">
        <p14:creationId xmlns:p14="http://schemas.microsoft.com/office/powerpoint/2010/main" val="5608535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 TRADE off</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4909232"/>
              </p:ext>
            </p:extLst>
          </p:nvPr>
        </p:nvGraphicFramePr>
        <p:xfrm>
          <a:off x="1770264" y="2731580"/>
          <a:ext cx="7825233" cy="2653547"/>
        </p:xfrm>
        <a:graphic>
          <a:graphicData uri="http://schemas.openxmlformats.org/drawingml/2006/table">
            <a:tbl>
              <a:tblPr firstRow="1" bandRow="1">
                <a:tableStyleId>{F5AB1C69-6EDB-4FF4-983F-18BD219EF322}</a:tableStyleId>
              </a:tblPr>
              <a:tblGrid>
                <a:gridCol w="2608411"/>
                <a:gridCol w="2608411"/>
                <a:gridCol w="2608411"/>
              </a:tblGrid>
              <a:tr h="483421">
                <a:tc>
                  <a:txBody>
                    <a:bodyPr/>
                    <a:lstStyle/>
                    <a:p>
                      <a:pPr algn="ctr"/>
                      <a:r>
                        <a:rPr lang="en-US" sz="1600" b="1" dirty="0" smtClean="0">
                          <a:latin typeface="Arial" panose="020B0604020202020204" pitchFamily="34" charset="0"/>
                          <a:cs typeface="Arial" panose="020B0604020202020204" pitchFamily="34" charset="0"/>
                        </a:rPr>
                        <a:t>Area</a:t>
                      </a:r>
                      <a:endParaRPr lang="en-US" sz="1600" b="1" dirty="0">
                        <a:latin typeface="Arial" panose="020B0604020202020204" pitchFamily="34" charset="0"/>
                        <a:cs typeface="Arial" panose="020B0604020202020204" pitchFamily="34" charset="0"/>
                      </a:endParaRPr>
                    </a:p>
                  </a:txBody>
                  <a:tcPr/>
                </a:tc>
                <a:tc>
                  <a:txBody>
                    <a:bodyPr/>
                    <a:lstStyle/>
                    <a:p>
                      <a:pPr algn="ctr"/>
                      <a:r>
                        <a:rPr lang="en-US" sz="1600" dirty="0" smtClean="0">
                          <a:latin typeface="Arial" panose="020B0604020202020204" pitchFamily="34" charset="0"/>
                          <a:cs typeface="Arial" panose="020B0604020202020204" pitchFamily="34" charset="0"/>
                        </a:rPr>
                        <a:t>Exploration</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smtClean="0">
                          <a:latin typeface="Arial" panose="020B0604020202020204" pitchFamily="34" charset="0"/>
                          <a:cs typeface="Arial" panose="020B0604020202020204" pitchFamily="34" charset="0"/>
                        </a:rPr>
                        <a:t>Exploitation</a:t>
                      </a:r>
                      <a:endParaRPr lang="en-US" sz="1600" dirty="0">
                        <a:latin typeface="Arial" panose="020B0604020202020204" pitchFamily="34" charset="0"/>
                        <a:cs typeface="Arial" panose="020B0604020202020204" pitchFamily="34" charset="0"/>
                      </a:endParaRPr>
                    </a:p>
                  </a:txBody>
                  <a:tcPr/>
                </a:tc>
              </a:tr>
              <a:tr h="546765">
                <a:tc>
                  <a:txBody>
                    <a:bodyPr/>
                    <a:lstStyle/>
                    <a:p>
                      <a:pPr algn="ctr"/>
                      <a:r>
                        <a:rPr lang="en-US" sz="1600" b="1" dirty="0" smtClean="0">
                          <a:latin typeface="Arial" panose="020B0604020202020204" pitchFamily="34" charset="0"/>
                          <a:cs typeface="Arial" panose="020B0604020202020204" pitchFamily="34" charset="0"/>
                        </a:rPr>
                        <a:t>Economics</a:t>
                      </a:r>
                      <a:endParaRPr lang="en-US" sz="1600" b="1" dirty="0">
                        <a:latin typeface="Arial" panose="020B0604020202020204" pitchFamily="34" charset="0"/>
                        <a:cs typeface="Arial" panose="020B0604020202020204" pitchFamily="34" charset="0"/>
                      </a:endParaRPr>
                    </a:p>
                  </a:txBody>
                  <a:tcPr/>
                </a:tc>
                <a:tc>
                  <a:txBody>
                    <a:bodyPr/>
                    <a:lstStyle/>
                    <a:p>
                      <a:pPr algn="ctr"/>
                      <a:r>
                        <a:rPr lang="en-US" sz="1600" dirty="0" smtClean="0">
                          <a:latin typeface="Arial" panose="020B0604020202020204" pitchFamily="34" charset="0"/>
                          <a:cs typeface="Arial" panose="020B0604020202020204" pitchFamily="34" charset="0"/>
                        </a:rPr>
                        <a:t>Risk-Taking</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smtClean="0">
                          <a:latin typeface="Arial" panose="020B0604020202020204" pitchFamily="34" charset="0"/>
                          <a:cs typeface="Arial" panose="020B0604020202020204" pitchFamily="34" charset="0"/>
                        </a:rPr>
                        <a:t>Risk-Avoiding</a:t>
                      </a:r>
                      <a:endParaRPr lang="en-US" sz="1600" dirty="0">
                        <a:latin typeface="Arial" panose="020B0604020202020204" pitchFamily="34" charset="0"/>
                        <a:cs typeface="Arial" panose="020B0604020202020204" pitchFamily="34" charset="0"/>
                      </a:endParaRPr>
                    </a:p>
                  </a:txBody>
                  <a:tcPr/>
                </a:tc>
              </a:tr>
              <a:tr h="546765">
                <a:tc>
                  <a:txBody>
                    <a:bodyPr/>
                    <a:lstStyle/>
                    <a:p>
                      <a:pPr algn="ctr"/>
                      <a:r>
                        <a:rPr lang="en-US" sz="1600" b="1" dirty="0" smtClean="0">
                          <a:latin typeface="Arial" panose="020B0604020202020204" pitchFamily="34" charset="0"/>
                          <a:cs typeface="Arial" panose="020B0604020202020204" pitchFamily="34" charset="0"/>
                        </a:rPr>
                        <a:t>Finance</a:t>
                      </a:r>
                      <a:endParaRPr lang="en-US" sz="1600" b="1" dirty="0">
                        <a:latin typeface="Arial" panose="020B0604020202020204" pitchFamily="34" charset="0"/>
                        <a:cs typeface="Arial" panose="020B0604020202020204" pitchFamily="34" charset="0"/>
                      </a:endParaRPr>
                    </a:p>
                  </a:txBody>
                  <a:tcPr/>
                </a:tc>
                <a:tc>
                  <a:txBody>
                    <a:bodyPr/>
                    <a:lstStyle/>
                    <a:p>
                      <a:pPr algn="ctr"/>
                      <a:r>
                        <a:rPr lang="en-US" sz="1600" dirty="0" smtClean="0">
                          <a:latin typeface="Arial" panose="020B0604020202020204" pitchFamily="34" charset="0"/>
                          <a:cs typeface="Arial" panose="020B0604020202020204" pitchFamily="34" charset="0"/>
                        </a:rPr>
                        <a:t>Investing</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smtClean="0">
                          <a:latin typeface="Arial" panose="020B0604020202020204" pitchFamily="34" charset="0"/>
                          <a:cs typeface="Arial" panose="020B0604020202020204" pitchFamily="34" charset="0"/>
                        </a:rPr>
                        <a:t>Saving</a:t>
                      </a:r>
                      <a:endParaRPr lang="en-US" sz="1600" dirty="0">
                        <a:latin typeface="Arial" panose="020B0604020202020204" pitchFamily="34" charset="0"/>
                        <a:cs typeface="Arial" panose="020B0604020202020204" pitchFamily="34" charset="0"/>
                      </a:endParaRPr>
                    </a:p>
                  </a:txBody>
                  <a:tcPr/>
                </a:tc>
              </a:tr>
              <a:tr h="546765">
                <a:tc>
                  <a:txBody>
                    <a:bodyPr/>
                    <a:lstStyle/>
                    <a:p>
                      <a:pPr algn="ctr"/>
                      <a:r>
                        <a:rPr lang="en-US" sz="1600" b="1" dirty="0" smtClean="0">
                          <a:latin typeface="Arial" panose="020B0604020202020204" pitchFamily="34" charset="0"/>
                          <a:cs typeface="Arial" panose="020B0604020202020204" pitchFamily="34" charset="0"/>
                        </a:rPr>
                        <a:t>Marketing</a:t>
                      </a:r>
                      <a:endParaRPr lang="en-US" sz="1600" b="1" dirty="0">
                        <a:latin typeface="Arial" panose="020B0604020202020204" pitchFamily="34" charset="0"/>
                        <a:cs typeface="Arial" panose="020B0604020202020204" pitchFamily="34" charset="0"/>
                      </a:endParaRPr>
                    </a:p>
                  </a:txBody>
                  <a:tcPr/>
                </a:tc>
                <a:tc>
                  <a:txBody>
                    <a:bodyPr/>
                    <a:lstStyle/>
                    <a:p>
                      <a:pPr algn="ctr"/>
                      <a:r>
                        <a:rPr lang="en-US" sz="1600" dirty="0" smtClean="0">
                          <a:latin typeface="Arial" panose="020B0604020202020204" pitchFamily="34" charset="0"/>
                          <a:cs typeface="Arial" panose="020B0604020202020204" pitchFamily="34" charset="0"/>
                        </a:rPr>
                        <a:t>Diversification</a:t>
                      </a:r>
                      <a:endParaRPr lang="en-US" sz="1600" dirty="0">
                        <a:latin typeface="Arial" panose="020B0604020202020204" pitchFamily="34" charset="0"/>
                        <a:cs typeface="Arial" panose="020B0604020202020204" pitchFamily="34" charset="0"/>
                      </a:endParaRPr>
                    </a:p>
                  </a:txBody>
                  <a:tcPr/>
                </a:tc>
                <a:tc>
                  <a:txBody>
                    <a:bodyPr/>
                    <a:lstStyle/>
                    <a:p>
                      <a:pPr algn="ctr"/>
                      <a:r>
                        <a:rPr lang="en-US" sz="1600" dirty="0" smtClean="0">
                          <a:latin typeface="Arial" panose="020B0604020202020204" pitchFamily="34" charset="0"/>
                          <a:cs typeface="Arial" panose="020B0604020202020204" pitchFamily="34" charset="0"/>
                        </a:rPr>
                        <a:t>Concentration</a:t>
                      </a:r>
                      <a:endParaRPr lang="en-US" sz="1600" dirty="0">
                        <a:latin typeface="Arial" panose="020B0604020202020204" pitchFamily="34" charset="0"/>
                        <a:cs typeface="Arial" panose="020B0604020202020204" pitchFamily="34" charset="0"/>
                      </a:endParaRPr>
                    </a:p>
                  </a:txBody>
                  <a:tcPr/>
                </a:tc>
              </a:tr>
              <a:tr h="529831">
                <a:tc>
                  <a:txBody>
                    <a:bodyPr/>
                    <a:lstStyle/>
                    <a:p>
                      <a:pPr algn="ctr"/>
                      <a:r>
                        <a:rPr lang="en-US" sz="1600" b="1" dirty="0" smtClean="0">
                          <a:latin typeface="Arial" panose="020B0604020202020204" pitchFamily="34" charset="0"/>
                          <a:cs typeface="Arial" panose="020B0604020202020204" pitchFamily="34" charset="0"/>
                        </a:rPr>
                        <a:t>Medicine</a:t>
                      </a:r>
                      <a:endParaRPr lang="en-US" sz="1600" b="1" dirty="0">
                        <a:latin typeface="Arial" panose="020B0604020202020204" pitchFamily="34" charset="0"/>
                        <a:cs typeface="Arial" panose="020B0604020202020204" pitchFamily="34" charset="0"/>
                      </a:endParaRPr>
                    </a:p>
                  </a:txBody>
                  <a:tcPr/>
                </a:tc>
                <a:tc>
                  <a:txBody>
                    <a:bodyPr/>
                    <a:lstStyle/>
                    <a:p>
                      <a:pPr algn="ctr" eaLnBrk="0" latinLnBrk="0" hangingPunct="0"/>
                      <a:r>
                        <a:rPr lang="en-US" sz="1600" dirty="0" smtClean="0">
                          <a:latin typeface="Arial" panose="020B0604020202020204" pitchFamily="34" charset="0"/>
                          <a:cs typeface="Arial" panose="020B0604020202020204" pitchFamily="34" charset="0"/>
                        </a:rPr>
                        <a:t>Experimental treatment</a:t>
                      </a:r>
                      <a:endParaRPr lang="en-US" sz="1600" dirty="0">
                        <a:latin typeface="Arial" panose="020B0604020202020204" pitchFamily="34" charset="0"/>
                        <a:cs typeface="Arial" panose="020B0604020202020204" pitchFamily="34" charset="0"/>
                      </a:endParaRPr>
                    </a:p>
                  </a:txBody>
                  <a:tcPr/>
                </a:tc>
                <a:tc>
                  <a:txBody>
                    <a:bodyPr/>
                    <a:lstStyle/>
                    <a:p>
                      <a:pPr algn="ctr" eaLnBrk="0" latinLnBrk="0" hangingPunct="0"/>
                      <a:r>
                        <a:rPr lang="en-US" sz="1600" dirty="0" smtClean="0">
                          <a:latin typeface="Arial" panose="020B0604020202020204" pitchFamily="34" charset="0"/>
                          <a:cs typeface="Arial" panose="020B0604020202020204" pitchFamily="34" charset="0"/>
                        </a:rPr>
                        <a:t>Safety and efficacy</a:t>
                      </a:r>
                      <a:endParaRPr lang="en-US"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19691106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CUMMULATIVE REWARD</a:t>
            </a:r>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121" y="3289911"/>
            <a:ext cx="4261938" cy="171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711049" y="2190566"/>
            <a:ext cx="8913248" cy="369332"/>
          </a:xfrm>
          <a:prstGeom prst="rect">
            <a:avLst/>
          </a:prstGeom>
          <a:noFill/>
        </p:spPr>
        <p:txBody>
          <a:bodyPr wrap="square" rtlCol="0">
            <a:spAutoFit/>
          </a:bodyPr>
          <a:lstStyle/>
          <a:p>
            <a:r>
              <a:rPr lang="en-US" b="1" dirty="0" smtClean="0"/>
              <a:t>Objective</a:t>
            </a:r>
            <a:r>
              <a:rPr lang="en-US" dirty="0" smtClean="0"/>
              <a:t> : Maximizing the </a:t>
            </a:r>
            <a:r>
              <a:rPr lang="en-US" dirty="0" smtClean="0"/>
              <a:t>Expected Cumulative Reward</a:t>
            </a:r>
            <a:endParaRPr lang="en-US" dirty="0"/>
          </a:p>
        </p:txBody>
      </p:sp>
    </p:spTree>
    <p:extLst>
      <p:ext uri="{BB962C8B-B14F-4D97-AF65-F5344CB8AC3E}">
        <p14:creationId xmlns:p14="http://schemas.microsoft.com/office/powerpoint/2010/main" val="40311886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a:t>
            </a:r>
            <a:endParaRPr lang="en-US" dirty="0"/>
          </a:p>
        </p:txBody>
      </p:sp>
      <p:pic>
        <p:nvPicPr>
          <p:cNvPr id="6" name="Picture 5" descr="C:\Users\Girish Kathalgiri\Downloads\RegretWo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894" y="4781462"/>
            <a:ext cx="74676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Girish Kathalgiri\Downloads\RegretE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854" y="3225498"/>
            <a:ext cx="7178040" cy="13030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356167" y="2190566"/>
            <a:ext cx="8913248" cy="369332"/>
          </a:xfrm>
          <a:prstGeom prst="rect">
            <a:avLst/>
          </a:prstGeom>
          <a:noFill/>
        </p:spPr>
        <p:txBody>
          <a:bodyPr wrap="square" rtlCol="0">
            <a:spAutoFit/>
          </a:bodyPr>
          <a:lstStyle/>
          <a:p>
            <a:r>
              <a:rPr lang="en-US" b="1" dirty="0" smtClean="0"/>
              <a:t>Objective</a:t>
            </a:r>
            <a:r>
              <a:rPr lang="en-US" dirty="0" smtClean="0"/>
              <a:t> : Minimize the Regret , </a:t>
            </a:r>
            <a:r>
              <a:rPr lang="en-US" dirty="0" smtClean="0"/>
              <a:t>over </a:t>
            </a:r>
            <a:r>
              <a:rPr lang="en-US" dirty="0" smtClean="0"/>
              <a:t>time horizon T</a:t>
            </a:r>
            <a:endParaRPr lang="en-US" dirty="0"/>
          </a:p>
        </p:txBody>
      </p:sp>
    </p:spTree>
    <p:extLst>
      <p:ext uri="{BB962C8B-B14F-4D97-AF65-F5344CB8AC3E}">
        <p14:creationId xmlns:p14="http://schemas.microsoft.com/office/powerpoint/2010/main" val="25958616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LEARNING WITH INTERACTION</a:t>
            </a:r>
            <a:endParaRPr lang="en-US" dirty="0"/>
          </a:p>
        </p:txBody>
      </p:sp>
      <p:sp>
        <p:nvSpPr>
          <p:cNvPr id="3" name="Content Placeholder 2"/>
          <p:cNvSpPr>
            <a:spLocks noGrp="1"/>
          </p:cNvSpPr>
          <p:nvPr>
            <p:ph idx="1"/>
          </p:nvPr>
        </p:nvSpPr>
        <p:spPr/>
        <p:txBody>
          <a:bodyPr/>
          <a:lstStyle/>
          <a:p>
            <a:r>
              <a:rPr lang="en-US" dirty="0" smtClean="0"/>
              <a:t>Agent Interacts with the environment to gather more data</a:t>
            </a:r>
          </a:p>
          <a:p>
            <a:r>
              <a:rPr lang="en-US" dirty="0" smtClean="0"/>
              <a:t>Agent  performance is based on Agent’s decision</a:t>
            </a:r>
          </a:p>
          <a:p>
            <a:r>
              <a:rPr lang="en-US" dirty="0" smtClean="0"/>
              <a:t>Data available to Agent to learn is based on its decision</a:t>
            </a:r>
            <a:endParaRPr lang="en-US" dirty="0"/>
          </a:p>
        </p:txBody>
      </p:sp>
    </p:spTree>
    <p:extLst>
      <p:ext uri="{BB962C8B-B14F-4D97-AF65-F5344CB8AC3E}">
        <p14:creationId xmlns:p14="http://schemas.microsoft.com/office/powerpoint/2010/main" val="899925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Multi ARMED </a:t>
            </a:r>
            <a:r>
              <a:rPr lang="en-US" dirty="0" smtClean="0"/>
              <a:t>BANDIT</a:t>
            </a:r>
            <a:endParaRPr lang="en-US" dirty="0"/>
          </a:p>
        </p:txBody>
      </p:sp>
      <p:sp>
        <p:nvSpPr>
          <p:cNvPr id="6" name="Text Placeholder 5"/>
          <p:cNvSpPr>
            <a:spLocks noGrp="1"/>
          </p:cNvSpPr>
          <p:nvPr>
            <p:ph type="body" sz="half" idx="2"/>
          </p:nvPr>
        </p:nvSpPr>
        <p:spPr/>
        <p:txBody>
          <a:bodyPr/>
          <a:lstStyle/>
          <a:p>
            <a:r>
              <a:rPr lang="en-US" dirty="0" smtClean="0"/>
              <a:t>[Robbins ‘52]</a:t>
            </a:r>
            <a:endParaRPr lang="en-US" dirty="0"/>
          </a:p>
        </p:txBody>
      </p:sp>
      <p:pic>
        <p:nvPicPr>
          <p:cNvPr id="7" name="Picture 2" descr="C:\Users\Girish Kathalgiri\Downloads\casino-1144952_1920.jp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28993" b="2899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17708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Multi-armed bandit</a:t>
            </a:r>
            <a:endParaRPr lang="en-US" dirty="0"/>
          </a:p>
        </p:txBody>
      </p:sp>
      <p:sp>
        <p:nvSpPr>
          <p:cNvPr id="3" name="Content Placeholder 2"/>
          <p:cNvSpPr>
            <a:spLocks noGrp="1"/>
          </p:cNvSpPr>
          <p:nvPr>
            <p:ph sz="half" idx="1"/>
          </p:nvPr>
        </p:nvSpPr>
        <p:spPr/>
        <p:txBody>
          <a:bodyPr>
            <a:normAutofit/>
          </a:bodyPr>
          <a:lstStyle/>
          <a:p>
            <a:pPr marL="324000" lvl="1" indent="0">
              <a:buNone/>
            </a:pPr>
            <a:r>
              <a:rPr lang="en-US" sz="2000" dirty="0" smtClean="0"/>
              <a:t>Set </a:t>
            </a:r>
            <a:r>
              <a:rPr lang="en-US" sz="2000" dirty="0" smtClean="0"/>
              <a:t>of K arms ( actions, choices , options </a:t>
            </a:r>
            <a:r>
              <a:rPr lang="en-US" sz="2000" dirty="0" smtClean="0"/>
              <a:t>)</a:t>
            </a:r>
            <a:endParaRPr lang="en-US" sz="2000" dirty="0" smtClean="0"/>
          </a:p>
          <a:p>
            <a:pPr marL="324000" lvl="1" indent="0">
              <a:buNone/>
            </a:pPr>
            <a:r>
              <a:rPr lang="en-US" sz="2000" dirty="0" smtClean="0"/>
              <a:t>At each time step </a:t>
            </a:r>
            <a:r>
              <a:rPr lang="en-US" sz="2000" b="1" dirty="0" smtClean="0"/>
              <a:t>t</a:t>
            </a:r>
            <a:r>
              <a:rPr lang="en-US" sz="2000" dirty="0" smtClean="0"/>
              <a:t> = 1 .. N</a:t>
            </a:r>
          </a:p>
          <a:p>
            <a:pPr marL="324000" lvl="1" indent="0">
              <a:buNone/>
            </a:pPr>
            <a:r>
              <a:rPr lang="en-US" sz="2000" dirty="0"/>
              <a:t>	</a:t>
            </a:r>
            <a:r>
              <a:rPr lang="en-US" sz="2000" dirty="0" smtClean="0"/>
              <a:t>	Agent </a:t>
            </a:r>
            <a:r>
              <a:rPr lang="en-US" sz="2000" dirty="0" smtClean="0"/>
              <a:t>selects </a:t>
            </a:r>
            <a:r>
              <a:rPr lang="en-US" sz="2000" dirty="0" smtClean="0"/>
              <a:t>an arm</a:t>
            </a:r>
          </a:p>
          <a:p>
            <a:pPr marL="324000" lvl="1" indent="0">
              <a:buNone/>
            </a:pPr>
            <a:r>
              <a:rPr lang="en-US" sz="2000" dirty="0"/>
              <a:t>	</a:t>
            </a:r>
            <a:r>
              <a:rPr lang="en-US" sz="2000" dirty="0" smtClean="0"/>
              <a:t>	Receives a reward from the </a:t>
            </a:r>
            <a:r>
              <a:rPr lang="en-US" sz="2000" dirty="0" smtClean="0"/>
              <a:t>environment </a:t>
            </a:r>
            <a:endParaRPr lang="en-US" sz="2000" dirty="0" smtClean="0"/>
          </a:p>
          <a:p>
            <a:pPr marL="324000" lvl="1" indent="0">
              <a:buNone/>
            </a:pPr>
            <a:r>
              <a:rPr lang="en-US" sz="2000" dirty="0"/>
              <a:t>	</a:t>
            </a:r>
            <a:r>
              <a:rPr lang="en-US" sz="2000" dirty="0" smtClean="0"/>
              <a:t>	Agent </a:t>
            </a:r>
            <a:r>
              <a:rPr lang="en-US" sz="2000" dirty="0" smtClean="0"/>
              <a:t>updates </a:t>
            </a:r>
            <a:r>
              <a:rPr lang="en-US" sz="2000" dirty="0" smtClean="0"/>
              <a:t>the belief about the </a:t>
            </a:r>
            <a:r>
              <a:rPr lang="en-US" sz="2000" dirty="0" smtClean="0"/>
              <a:t>arms 			     (estimates the value).</a:t>
            </a:r>
            <a:endParaRPr lang="en-US" sz="2000" dirty="0" smtClean="0"/>
          </a:p>
        </p:txBody>
      </p:sp>
      <p:pic>
        <p:nvPicPr>
          <p:cNvPr id="5" name="Picture 3" descr="C:\Users\Girish Kathalgiri\Downloads\Bandi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094" y="3316334"/>
            <a:ext cx="5863152" cy="1446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73866" y="3512291"/>
            <a:ext cx="7075714" cy="1060533"/>
          </a:xfrm>
          <a:prstGeom prst="rect">
            <a:avLst/>
          </a:prstGeom>
          <a:solidFill>
            <a:srgbClr val="D71A16">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does Agent selects the arm at any point of time ?</a:t>
            </a:r>
          </a:p>
        </p:txBody>
      </p:sp>
    </p:spTree>
    <p:extLst>
      <p:ext uri="{BB962C8B-B14F-4D97-AF65-F5344CB8AC3E}">
        <p14:creationId xmlns:p14="http://schemas.microsoft.com/office/powerpoint/2010/main" val="2338323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Multi-armed bandit : EPSILON - GREEDY</a:t>
            </a:r>
            <a:endParaRPr lang="en-US" dirty="0"/>
          </a:p>
        </p:txBody>
      </p:sp>
      <p:sp>
        <p:nvSpPr>
          <p:cNvPr id="3" name="Content Placeholder 2"/>
          <p:cNvSpPr>
            <a:spLocks noGrp="1"/>
          </p:cNvSpPr>
          <p:nvPr>
            <p:ph sz="half" idx="1"/>
          </p:nvPr>
        </p:nvSpPr>
        <p:spPr>
          <a:xfrm>
            <a:off x="581193" y="2524913"/>
            <a:ext cx="5422390" cy="3633047"/>
          </a:xfrm>
        </p:spPr>
        <p:txBody>
          <a:bodyPr/>
          <a:lstStyle/>
          <a:p>
            <a:pPr marL="0" indent="0">
              <a:buNone/>
            </a:pPr>
            <a:endParaRPr lang="en-US" dirty="0"/>
          </a:p>
          <a:p>
            <a:pPr marL="0" indent="0">
              <a:buNone/>
            </a:pPr>
            <a:endParaRPr lang="en-US" dirty="0" smtClean="0"/>
          </a:p>
          <a:p>
            <a:pPr marL="0" indent="0">
              <a:buNone/>
            </a:pPr>
            <a:r>
              <a:rPr lang="en-US" dirty="0" smtClean="0"/>
              <a:t>Greedy (Exploit) :  Highest estimated reward </a:t>
            </a:r>
          </a:p>
          <a:p>
            <a:pPr marL="0" indent="0">
              <a:buNone/>
            </a:pPr>
            <a:r>
              <a:rPr lang="en-US" dirty="0" smtClean="0"/>
              <a:t>Epsilon (Explore ) : Random choice </a:t>
            </a:r>
            <a:endParaRPr lang="en-US" dirty="0" smtClean="0"/>
          </a:p>
          <a:p>
            <a:pPr marL="0" indent="0">
              <a:buNone/>
            </a:pPr>
            <a:r>
              <a:rPr lang="en-US" dirty="0" smtClean="0"/>
              <a:t>Dealing with Epsilon: </a:t>
            </a:r>
            <a:endParaRPr lang="en-US" dirty="0" smtClean="0"/>
          </a:p>
          <a:p>
            <a:r>
              <a:rPr lang="en-US" dirty="0" smtClean="0"/>
              <a:t>Constant epsilon value </a:t>
            </a:r>
            <a:r>
              <a:rPr lang="en-US" dirty="0" smtClean="0"/>
              <a:t> (Epsilon Greedy Strategy)</a:t>
            </a:r>
          </a:p>
          <a:p>
            <a:r>
              <a:rPr lang="en-US" dirty="0" smtClean="0"/>
              <a:t>Epsilon-Decreasing Strategy</a:t>
            </a:r>
            <a:endParaRPr lang="en-US" dirty="0" smtClean="0"/>
          </a:p>
          <a:p>
            <a:r>
              <a:rPr lang="en-US" dirty="0" smtClean="0"/>
              <a:t>Epsilon-First Strategy</a:t>
            </a:r>
            <a:endParaRPr lang="en-US" dirty="0"/>
          </a:p>
          <a:p>
            <a:pPr marL="0" indent="0">
              <a:buNone/>
            </a:pPr>
            <a:endParaRPr lang="en-US" dirty="0" smtClean="0"/>
          </a:p>
        </p:txBody>
      </p:sp>
      <p:pic>
        <p:nvPicPr>
          <p:cNvPr id="5" name="Picture 5" descr="C:\Users\Girish Kathalgiri\Downloads\equ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135" y="2553242"/>
            <a:ext cx="4489452" cy="725032"/>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C:\Users\Girish Kathalgiri\Downloads\Epsilon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027" y="2332990"/>
            <a:ext cx="3985260" cy="352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724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Multi-armed bandit : SOFTMAX</a:t>
            </a:r>
            <a:endParaRPr lang="en-US" dirty="0"/>
          </a:p>
        </p:txBody>
      </p:sp>
      <p:sp>
        <p:nvSpPr>
          <p:cNvPr id="3" name="Content Placeholder 2"/>
          <p:cNvSpPr>
            <a:spLocks noGrp="1"/>
          </p:cNvSpPr>
          <p:nvPr>
            <p:ph sz="half" idx="1"/>
          </p:nvPr>
        </p:nvSpPr>
        <p:spPr/>
        <p:txBody>
          <a:bodyPr/>
          <a:lstStyle/>
          <a:p>
            <a:r>
              <a:rPr lang="en-US" dirty="0" smtClean="0"/>
              <a:t>Epsilon-Greedy is relatively insensitive towards relative performance levels</a:t>
            </a:r>
          </a:p>
          <a:p>
            <a:pPr lvl="1"/>
            <a:r>
              <a:rPr lang="en-US" dirty="0" smtClean="0"/>
              <a:t>Arms 0.99 vs. 0.01 </a:t>
            </a:r>
            <a:r>
              <a:rPr lang="en-US" dirty="0" smtClean="0"/>
              <a:t>and </a:t>
            </a:r>
            <a:r>
              <a:rPr lang="en-US" dirty="0" smtClean="0"/>
              <a:t>0.52 vs. 0.48</a:t>
            </a:r>
            <a:endParaRPr lang="en-US" dirty="0" smtClean="0"/>
          </a:p>
          <a:p>
            <a:r>
              <a:rPr lang="en-US" dirty="0" err="1" smtClean="0"/>
              <a:t>Softmax</a:t>
            </a:r>
            <a:r>
              <a:rPr lang="en-US" dirty="0" smtClean="0"/>
              <a:t> Strategy  (Structured Exploration)</a:t>
            </a:r>
          </a:p>
          <a:p>
            <a:pPr lvl="1"/>
            <a:r>
              <a:rPr lang="en-US" dirty="0" smtClean="0"/>
              <a:t>Chooses the arm proportional to the estimated value of arms</a:t>
            </a:r>
            <a:endParaRPr lang="en-US" dirty="0" smtClean="0"/>
          </a:p>
          <a:p>
            <a:pPr lvl="1"/>
            <a:endParaRPr lang="en-US" dirty="0" smtClean="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73534" y="2742215"/>
            <a:ext cx="4913330" cy="2395833"/>
          </a:xfrm>
        </p:spPr>
      </p:pic>
      <p:pic>
        <p:nvPicPr>
          <p:cNvPr id="7" name="Picture 6"/>
          <p:cNvPicPr>
            <a:picLocks noChangeAspect="1"/>
          </p:cNvPicPr>
          <p:nvPr/>
        </p:nvPicPr>
        <p:blipFill>
          <a:blip r:embed="rId4"/>
          <a:stretch>
            <a:fillRect/>
          </a:stretch>
        </p:blipFill>
        <p:spPr>
          <a:xfrm>
            <a:off x="1385360" y="4861057"/>
            <a:ext cx="2765539" cy="1303300"/>
          </a:xfrm>
          <a:prstGeom prst="rect">
            <a:avLst/>
          </a:prstGeom>
        </p:spPr>
      </p:pic>
      <p:sp>
        <p:nvSpPr>
          <p:cNvPr id="9" name="Rectangle 8"/>
          <p:cNvSpPr/>
          <p:nvPr/>
        </p:nvSpPr>
        <p:spPr>
          <a:xfrm>
            <a:off x="2273866" y="3512291"/>
            <a:ext cx="7075714" cy="1060533"/>
          </a:xfrm>
          <a:prstGeom prst="rect">
            <a:avLst/>
          </a:prstGeom>
          <a:solidFill>
            <a:srgbClr val="D71A16">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if the initial few exploration was not so rewarding ?</a:t>
            </a:r>
            <a:endParaRPr lang="en-US" dirty="0"/>
          </a:p>
        </p:txBody>
      </p:sp>
    </p:spTree>
    <p:extLst>
      <p:ext uri="{BB962C8B-B14F-4D97-AF65-F5344CB8AC3E}">
        <p14:creationId xmlns:p14="http://schemas.microsoft.com/office/powerpoint/2010/main" val="3815822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Decision Making System: Intro and Algorithms</a:t>
            </a:r>
          </a:p>
          <a:p>
            <a:r>
              <a:rPr lang="en-US" dirty="0" smtClean="0"/>
              <a:t>Decision Making System:  Architecture and components</a:t>
            </a:r>
            <a:endParaRPr lang="en-US" dirty="0"/>
          </a:p>
        </p:txBody>
      </p:sp>
    </p:spTree>
    <p:extLst>
      <p:ext uri="{BB962C8B-B14F-4D97-AF65-F5344CB8AC3E}">
        <p14:creationId xmlns:p14="http://schemas.microsoft.com/office/powerpoint/2010/main" val="15534678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Multi-armed bandit : Upper Confidence bound (UCB)</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Take </a:t>
            </a:r>
            <a:r>
              <a:rPr lang="en-US" dirty="0" smtClean="0"/>
              <a:t>action that has best </a:t>
            </a:r>
            <a:r>
              <a:rPr lang="en-US" dirty="0" smtClean="0"/>
              <a:t>estimated mean reward plus </a:t>
            </a:r>
            <a:r>
              <a:rPr lang="en-US" dirty="0" smtClean="0"/>
              <a:t>confidence</a:t>
            </a:r>
          </a:p>
          <a:p>
            <a:pPr marL="342900" indent="-342900">
              <a:buFont typeface="+mj-lt"/>
              <a:buAutoNum type="arabicPeriod"/>
            </a:pPr>
            <a:r>
              <a:rPr lang="en-US" dirty="0" smtClean="0"/>
              <a:t>Environment generates reward</a:t>
            </a:r>
          </a:p>
          <a:p>
            <a:pPr marL="342900" indent="-342900">
              <a:buFont typeface="+mj-lt"/>
              <a:buAutoNum type="arabicPeriod"/>
            </a:pPr>
            <a:r>
              <a:rPr lang="en-US" dirty="0" smtClean="0"/>
              <a:t>Agent Updates its expected mean reward and confidence interval.</a:t>
            </a:r>
          </a:p>
        </p:txBody>
      </p:sp>
      <p:pic>
        <p:nvPicPr>
          <p:cNvPr id="27" name="Picture 6" descr="C:\Users\Girish Kathalgiri\Downloads\UCBEqu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4700" y="5328043"/>
            <a:ext cx="2514069" cy="586446"/>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C:\Users\Girish Kathalgiri\Downloads\UpperConfide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998" y="1745259"/>
            <a:ext cx="6294120"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73866" y="3512291"/>
            <a:ext cx="7075714" cy="1060533"/>
          </a:xfrm>
          <a:prstGeom prst="rect">
            <a:avLst/>
          </a:prstGeom>
          <a:solidFill>
            <a:srgbClr val="D71A16">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Optimism in the face of uncertainty </a:t>
            </a:r>
            <a:endParaRPr lang="en-US" dirty="0"/>
          </a:p>
        </p:txBody>
      </p:sp>
      <p:sp>
        <p:nvSpPr>
          <p:cNvPr id="5" name="TextBox 4"/>
          <p:cNvSpPr txBox="1"/>
          <p:nvPr/>
        </p:nvSpPr>
        <p:spPr>
          <a:xfrm>
            <a:off x="5040518" y="6337370"/>
            <a:ext cx="1155334" cy="369332"/>
          </a:xfrm>
          <a:prstGeom prst="rect">
            <a:avLst/>
          </a:prstGeom>
          <a:noFill/>
        </p:spPr>
        <p:txBody>
          <a:bodyPr wrap="none" rtlCol="0">
            <a:spAutoFit/>
          </a:bodyPr>
          <a:lstStyle/>
          <a:p>
            <a:r>
              <a:rPr lang="pt-BR" dirty="0"/>
              <a:t>[</a:t>
            </a:r>
            <a:r>
              <a:rPr lang="pt-BR" dirty="0" err="1"/>
              <a:t>Auer</a:t>
            </a:r>
            <a:r>
              <a:rPr lang="pt-BR" dirty="0"/>
              <a:t> ’02]</a:t>
            </a:r>
            <a:endParaRPr lang="en-US" dirty="0"/>
          </a:p>
        </p:txBody>
      </p:sp>
    </p:spTree>
    <p:extLst>
      <p:ext uri="{BB962C8B-B14F-4D97-AF65-F5344CB8AC3E}">
        <p14:creationId xmlns:p14="http://schemas.microsoft.com/office/powerpoint/2010/main" val="4252847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Multi-armed bandit : </a:t>
            </a:r>
            <a:r>
              <a:rPr lang="en-US" dirty="0" smtClean="0"/>
              <a:t>Thompson sampling</a:t>
            </a:r>
            <a:endParaRPr lang="en-US" dirty="0"/>
          </a:p>
        </p:txBody>
      </p:sp>
      <p:sp>
        <p:nvSpPr>
          <p:cNvPr id="3" name="Content Placeholder 2"/>
          <p:cNvSpPr>
            <a:spLocks noGrp="1"/>
          </p:cNvSpPr>
          <p:nvPr>
            <p:ph sz="half" idx="1"/>
          </p:nvPr>
        </p:nvSpPr>
        <p:spPr/>
        <p:txBody>
          <a:bodyPr/>
          <a:lstStyle/>
          <a:p>
            <a:pPr marL="342900" indent="-342900">
              <a:buFont typeface="+mj-lt"/>
              <a:buAutoNum type="arabicPeriod"/>
            </a:pPr>
            <a:r>
              <a:rPr lang="en-US" dirty="0" smtClean="0"/>
              <a:t>For each arm, sample parameter from Beta distribution.</a:t>
            </a:r>
          </a:p>
          <a:p>
            <a:pPr marL="342900" indent="-342900">
              <a:buFont typeface="+mj-lt"/>
              <a:buAutoNum type="arabicPeriod"/>
            </a:pPr>
            <a:r>
              <a:rPr lang="en-US" dirty="0" smtClean="0"/>
              <a:t>Choose the arm that has maximum reward for the chosen parameter.</a:t>
            </a:r>
            <a:endParaRPr lang="en-US" dirty="0" smtClean="0"/>
          </a:p>
          <a:p>
            <a:pPr marL="342900" indent="-342900">
              <a:buFont typeface="+mj-lt"/>
              <a:buAutoNum type="arabicPeriod"/>
            </a:pPr>
            <a:r>
              <a:rPr lang="en-US" dirty="0" smtClean="0"/>
              <a:t>Environment </a:t>
            </a:r>
            <a:r>
              <a:rPr lang="en-US" dirty="0" smtClean="0"/>
              <a:t>generates reward</a:t>
            </a:r>
          </a:p>
          <a:p>
            <a:pPr marL="342900" indent="-342900">
              <a:buFont typeface="+mj-lt"/>
              <a:buAutoNum type="arabicPeriod"/>
            </a:pPr>
            <a:r>
              <a:rPr lang="en-US" dirty="0" smtClean="0"/>
              <a:t>Agent </a:t>
            </a:r>
            <a:r>
              <a:rPr lang="en-US" dirty="0" smtClean="0"/>
              <a:t>Updates the distribution for the arm.</a:t>
            </a:r>
            <a:endParaRPr lang="en-US" dirty="0" smtClean="0"/>
          </a:p>
        </p:txBody>
      </p:sp>
      <p:sp>
        <p:nvSpPr>
          <p:cNvPr id="5" name="TextBox 4"/>
          <p:cNvSpPr txBox="1"/>
          <p:nvPr/>
        </p:nvSpPr>
        <p:spPr>
          <a:xfrm>
            <a:off x="5040518" y="6337370"/>
            <a:ext cx="1871388" cy="369332"/>
          </a:xfrm>
          <a:prstGeom prst="rect">
            <a:avLst/>
          </a:prstGeom>
          <a:noFill/>
        </p:spPr>
        <p:txBody>
          <a:bodyPr wrap="none" rtlCol="0">
            <a:spAutoFit/>
          </a:bodyPr>
          <a:lstStyle/>
          <a:p>
            <a:r>
              <a:rPr lang="pt-BR" dirty="0" smtClean="0"/>
              <a:t>[Thompson 1993]</a:t>
            </a:r>
            <a:endParaRPr lang="en-US" dirty="0"/>
          </a:p>
        </p:txBody>
      </p:sp>
      <p:pic>
        <p:nvPicPr>
          <p:cNvPr id="6" name="Picture 5"/>
          <p:cNvPicPr>
            <a:picLocks noChangeAspect="1"/>
          </p:cNvPicPr>
          <p:nvPr/>
        </p:nvPicPr>
        <p:blipFill>
          <a:blip r:embed="rId2"/>
          <a:stretch>
            <a:fillRect/>
          </a:stretch>
        </p:blipFill>
        <p:spPr>
          <a:xfrm>
            <a:off x="575995" y="5497996"/>
            <a:ext cx="5205158" cy="406653"/>
          </a:xfrm>
          <a:prstGeom prst="rect">
            <a:avLst/>
          </a:prstGeom>
        </p:spPr>
      </p:pic>
      <p:pic>
        <p:nvPicPr>
          <p:cNvPr id="7" name="Picture 6" descr="Sampl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175" y="2188319"/>
            <a:ext cx="6227600" cy="3684790"/>
          </a:xfrm>
          <a:prstGeom prst="rect">
            <a:avLst/>
          </a:prstGeom>
        </p:spPr>
      </p:pic>
    </p:spTree>
    <p:extLst>
      <p:ext uri="{BB962C8B-B14F-4D97-AF65-F5344CB8AC3E}">
        <p14:creationId xmlns:p14="http://schemas.microsoft.com/office/powerpoint/2010/main" val="27548107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Processing of Multi-armed bandit</a:t>
            </a:r>
            <a:endParaRPr lang="en-US"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224" y="3722370"/>
            <a:ext cx="15240" cy="601980"/>
          </a:xfrm>
          <a:prstGeom prst="rect">
            <a:avLst/>
          </a:prstGeom>
        </p:spPr>
      </p:pic>
      <p:cxnSp>
        <p:nvCxnSpPr>
          <p:cNvPr id="32" name="Straight Arrow Connector 31"/>
          <p:cNvCxnSpPr/>
          <p:nvPr/>
        </p:nvCxnSpPr>
        <p:spPr>
          <a:xfrm>
            <a:off x="1981213" y="5214261"/>
            <a:ext cx="79248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246926" y="5529945"/>
            <a:ext cx="663964" cy="369332"/>
          </a:xfrm>
          <a:prstGeom prst="rect">
            <a:avLst/>
          </a:prstGeom>
          <a:noFill/>
        </p:spPr>
        <p:txBody>
          <a:bodyPr wrap="none" rtlCol="0">
            <a:spAutoFit/>
          </a:bodyPr>
          <a:lstStyle/>
          <a:p>
            <a:r>
              <a:rPr lang="en-US" dirty="0" smtClean="0"/>
              <a:t>Time</a:t>
            </a:r>
            <a:endParaRPr lang="en-US" dirty="0"/>
          </a:p>
        </p:txBody>
      </p:sp>
      <p:sp>
        <p:nvSpPr>
          <p:cNvPr id="34" name="Rectangle 33"/>
          <p:cNvSpPr/>
          <p:nvPr/>
        </p:nvSpPr>
        <p:spPr>
          <a:xfrm>
            <a:off x="2220705" y="3298379"/>
            <a:ext cx="1349821" cy="827314"/>
          </a:xfrm>
          <a:prstGeom prst="rect">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stats for arms</a:t>
            </a:r>
            <a:endParaRPr lang="en-US" dirty="0"/>
          </a:p>
        </p:txBody>
      </p:sp>
      <p:sp>
        <p:nvSpPr>
          <p:cNvPr id="35" name="Rectangle 34"/>
          <p:cNvSpPr/>
          <p:nvPr/>
        </p:nvSpPr>
        <p:spPr>
          <a:xfrm>
            <a:off x="4637390" y="3297827"/>
            <a:ext cx="1349821" cy="827314"/>
          </a:xfrm>
          <a:prstGeom prst="rect">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stats for arms</a:t>
            </a:r>
            <a:endParaRPr lang="en-US" dirty="0"/>
          </a:p>
        </p:txBody>
      </p:sp>
      <p:sp>
        <p:nvSpPr>
          <p:cNvPr id="36" name="Rectangle 35"/>
          <p:cNvSpPr/>
          <p:nvPr/>
        </p:nvSpPr>
        <p:spPr>
          <a:xfrm>
            <a:off x="6912563" y="3287485"/>
            <a:ext cx="1349821" cy="827314"/>
          </a:xfrm>
          <a:prstGeom prst="rect">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 stats</a:t>
            </a:r>
            <a:endParaRPr lang="en-US" dirty="0"/>
          </a:p>
        </p:txBody>
      </p:sp>
      <p:sp>
        <p:nvSpPr>
          <p:cNvPr id="37" name="TextBox 36"/>
          <p:cNvSpPr txBox="1"/>
          <p:nvPr/>
        </p:nvSpPr>
        <p:spPr>
          <a:xfrm>
            <a:off x="2339212" y="2156156"/>
            <a:ext cx="1112805" cy="369332"/>
          </a:xfrm>
          <a:prstGeom prst="rect">
            <a:avLst/>
          </a:prstGeom>
          <a:noFill/>
        </p:spPr>
        <p:txBody>
          <a:bodyPr wrap="none" rtlCol="0">
            <a:spAutoFit/>
          </a:bodyPr>
          <a:lstStyle/>
          <a:p>
            <a:r>
              <a:rPr lang="en-US" dirty="0" smtClean="0"/>
              <a:t>Data (t-1)</a:t>
            </a:r>
            <a:endParaRPr lang="en-US" dirty="0"/>
          </a:p>
        </p:txBody>
      </p:sp>
      <p:sp>
        <p:nvSpPr>
          <p:cNvPr id="38" name="TextBox 37"/>
          <p:cNvSpPr txBox="1"/>
          <p:nvPr/>
        </p:nvSpPr>
        <p:spPr>
          <a:xfrm>
            <a:off x="4755897" y="2156156"/>
            <a:ext cx="922047" cy="369332"/>
          </a:xfrm>
          <a:prstGeom prst="rect">
            <a:avLst/>
          </a:prstGeom>
          <a:noFill/>
        </p:spPr>
        <p:txBody>
          <a:bodyPr wrap="none" rtlCol="0">
            <a:spAutoFit/>
          </a:bodyPr>
          <a:lstStyle/>
          <a:p>
            <a:r>
              <a:rPr lang="en-US" dirty="0" smtClean="0"/>
              <a:t>Data (t)</a:t>
            </a:r>
            <a:endParaRPr lang="en-US" dirty="0"/>
          </a:p>
        </p:txBody>
      </p:sp>
      <p:sp>
        <p:nvSpPr>
          <p:cNvPr id="39" name="TextBox 38"/>
          <p:cNvSpPr txBox="1"/>
          <p:nvPr/>
        </p:nvSpPr>
        <p:spPr>
          <a:xfrm>
            <a:off x="7116200" y="2167824"/>
            <a:ext cx="1172116" cy="369332"/>
          </a:xfrm>
          <a:prstGeom prst="rect">
            <a:avLst/>
          </a:prstGeom>
          <a:noFill/>
        </p:spPr>
        <p:txBody>
          <a:bodyPr wrap="none" rtlCol="0">
            <a:spAutoFit/>
          </a:bodyPr>
          <a:lstStyle/>
          <a:p>
            <a:r>
              <a:rPr lang="en-US" dirty="0" smtClean="0"/>
              <a:t>Data (t+1)</a:t>
            </a:r>
            <a:endParaRPr lang="en-US" dirty="0"/>
          </a:p>
        </p:txBody>
      </p:sp>
      <p:cxnSp>
        <p:nvCxnSpPr>
          <p:cNvPr id="41" name="Straight Arrow Connector 40"/>
          <p:cNvCxnSpPr>
            <a:stCxn id="37" idx="2"/>
          </p:cNvCxnSpPr>
          <p:nvPr/>
        </p:nvCxnSpPr>
        <p:spPr>
          <a:xfrm flipH="1">
            <a:off x="2895614" y="2525488"/>
            <a:ext cx="1" cy="664028"/>
          </a:xfrm>
          <a:prstGeom prst="straightConnector1">
            <a:avLst/>
          </a:prstGeom>
          <a:ln w="34925">
            <a:tailEnd type="arrow"/>
          </a:ln>
        </p:spPr>
        <p:style>
          <a:lnRef idx="1">
            <a:schemeClr val="accent3"/>
          </a:lnRef>
          <a:fillRef idx="0">
            <a:schemeClr val="accent3"/>
          </a:fillRef>
          <a:effectRef idx="0">
            <a:schemeClr val="accent3"/>
          </a:effectRef>
          <a:fontRef idx="minor">
            <a:schemeClr val="tx1"/>
          </a:fontRef>
        </p:style>
      </p:cxnSp>
      <p:cxnSp>
        <p:nvCxnSpPr>
          <p:cNvPr id="42" name="Straight Arrow Connector 41"/>
          <p:cNvCxnSpPr/>
          <p:nvPr/>
        </p:nvCxnSpPr>
        <p:spPr>
          <a:xfrm flipH="1">
            <a:off x="5214328" y="2503712"/>
            <a:ext cx="1" cy="664028"/>
          </a:xfrm>
          <a:prstGeom prst="straightConnector1">
            <a:avLst/>
          </a:prstGeom>
          <a:ln w="34925">
            <a:tailEnd type="arrow"/>
          </a:ln>
        </p:spPr>
        <p:style>
          <a:lnRef idx="1">
            <a:schemeClr val="accent3"/>
          </a:lnRef>
          <a:fillRef idx="0">
            <a:schemeClr val="accent3"/>
          </a:fillRef>
          <a:effectRef idx="0">
            <a:schemeClr val="accent3"/>
          </a:effectRef>
          <a:fontRef idx="minor">
            <a:schemeClr val="tx1"/>
          </a:fontRef>
        </p:style>
      </p:cxnSp>
      <p:cxnSp>
        <p:nvCxnSpPr>
          <p:cNvPr id="43" name="Straight Arrow Connector 42"/>
          <p:cNvCxnSpPr/>
          <p:nvPr/>
        </p:nvCxnSpPr>
        <p:spPr>
          <a:xfrm flipH="1">
            <a:off x="7609244" y="2503708"/>
            <a:ext cx="1" cy="664028"/>
          </a:xfrm>
          <a:prstGeom prst="straightConnector1">
            <a:avLst/>
          </a:prstGeom>
          <a:ln w="34925">
            <a:tailEnd type="arrow"/>
          </a:ln>
        </p:spPr>
        <p:style>
          <a:lnRef idx="1">
            <a:schemeClr val="accent3"/>
          </a:lnRef>
          <a:fillRef idx="0">
            <a:schemeClr val="accent3"/>
          </a:fillRef>
          <a:effectRef idx="0">
            <a:schemeClr val="accent3"/>
          </a:effectRef>
          <a:fontRef idx="minor">
            <a:schemeClr val="tx1"/>
          </a:fontRef>
        </p:style>
      </p:cxnSp>
      <p:cxnSp>
        <p:nvCxnSpPr>
          <p:cNvPr id="45" name="Straight Arrow Connector 44"/>
          <p:cNvCxnSpPr>
            <a:stCxn id="34" idx="3"/>
            <a:endCxn id="35" idx="1"/>
          </p:cNvCxnSpPr>
          <p:nvPr/>
        </p:nvCxnSpPr>
        <p:spPr>
          <a:xfrm flipV="1">
            <a:off x="3570526" y="3711484"/>
            <a:ext cx="1066864" cy="552"/>
          </a:xfrm>
          <a:prstGeom prst="straightConnector1">
            <a:avLst/>
          </a:prstGeom>
          <a:ln w="34925">
            <a:tailEnd type="arrow"/>
          </a:ln>
        </p:spPr>
        <p:style>
          <a:lnRef idx="1">
            <a:schemeClr val="accent3"/>
          </a:lnRef>
          <a:fillRef idx="0">
            <a:schemeClr val="accent3"/>
          </a:fillRef>
          <a:effectRef idx="0">
            <a:schemeClr val="accent3"/>
          </a:effectRef>
          <a:fontRef idx="minor">
            <a:schemeClr val="tx1"/>
          </a:fontRef>
        </p:style>
      </p:cxnSp>
      <p:cxnSp>
        <p:nvCxnSpPr>
          <p:cNvPr id="47" name="Straight Arrow Connector 46"/>
          <p:cNvCxnSpPr>
            <a:stCxn id="35" idx="3"/>
            <a:endCxn id="36" idx="1"/>
          </p:cNvCxnSpPr>
          <p:nvPr/>
        </p:nvCxnSpPr>
        <p:spPr>
          <a:xfrm flipV="1">
            <a:off x="5987211" y="3701142"/>
            <a:ext cx="925352" cy="10342"/>
          </a:xfrm>
          <a:prstGeom prst="straightConnector1">
            <a:avLst/>
          </a:prstGeom>
          <a:ln w="34925">
            <a:tailEnd type="arrow"/>
          </a:ln>
        </p:spPr>
        <p:style>
          <a:lnRef idx="1">
            <a:schemeClr val="accent3"/>
          </a:lnRef>
          <a:fillRef idx="0">
            <a:schemeClr val="accent3"/>
          </a:fillRef>
          <a:effectRef idx="0">
            <a:schemeClr val="accent3"/>
          </a:effectRef>
          <a:fontRef idx="minor">
            <a:schemeClr val="tx1"/>
          </a:fontRef>
        </p:style>
      </p:cxnSp>
      <p:sp>
        <p:nvSpPr>
          <p:cNvPr id="48" name="TextBox 47"/>
          <p:cNvSpPr txBox="1"/>
          <p:nvPr/>
        </p:nvSpPr>
        <p:spPr>
          <a:xfrm>
            <a:off x="3625961" y="3818862"/>
            <a:ext cx="994183" cy="584775"/>
          </a:xfrm>
          <a:prstGeom prst="rect">
            <a:avLst/>
          </a:prstGeom>
          <a:noFill/>
        </p:spPr>
        <p:txBody>
          <a:bodyPr wrap="none" rtlCol="0">
            <a:spAutoFit/>
          </a:bodyPr>
          <a:lstStyle/>
          <a:p>
            <a:r>
              <a:rPr lang="en-US" sz="1600" dirty="0" smtClean="0"/>
              <a:t>Arm </a:t>
            </a:r>
          </a:p>
          <a:p>
            <a:r>
              <a:rPr lang="en-US" sz="1600" dirty="0" smtClean="0"/>
              <a:t>stats (t-1)</a:t>
            </a:r>
            <a:endParaRPr lang="en-US" sz="1600" dirty="0"/>
          </a:p>
        </p:txBody>
      </p:sp>
      <p:sp>
        <p:nvSpPr>
          <p:cNvPr id="49" name="TextBox 48"/>
          <p:cNvSpPr txBox="1"/>
          <p:nvPr/>
        </p:nvSpPr>
        <p:spPr>
          <a:xfrm>
            <a:off x="6030751" y="3851516"/>
            <a:ext cx="825867" cy="584775"/>
          </a:xfrm>
          <a:prstGeom prst="rect">
            <a:avLst/>
          </a:prstGeom>
          <a:noFill/>
        </p:spPr>
        <p:txBody>
          <a:bodyPr wrap="none" rtlCol="0">
            <a:spAutoFit/>
          </a:bodyPr>
          <a:lstStyle/>
          <a:p>
            <a:r>
              <a:rPr lang="en-US" sz="1600" dirty="0" smtClean="0"/>
              <a:t>Arm </a:t>
            </a:r>
          </a:p>
          <a:p>
            <a:r>
              <a:rPr lang="en-US" sz="1600" dirty="0" smtClean="0"/>
              <a:t>stats (t)</a:t>
            </a:r>
            <a:endParaRPr lang="en-US" sz="1600" dirty="0"/>
          </a:p>
        </p:txBody>
      </p:sp>
      <p:cxnSp>
        <p:nvCxnSpPr>
          <p:cNvPr id="50" name="Straight Arrow Connector 49"/>
          <p:cNvCxnSpPr/>
          <p:nvPr/>
        </p:nvCxnSpPr>
        <p:spPr>
          <a:xfrm flipV="1">
            <a:off x="8284153" y="3701138"/>
            <a:ext cx="925352" cy="10342"/>
          </a:xfrm>
          <a:prstGeom prst="straightConnector1">
            <a:avLst/>
          </a:prstGeom>
          <a:ln w="34925">
            <a:tailEnd type="arrow"/>
          </a:ln>
        </p:spPr>
        <p:style>
          <a:lnRef idx="1">
            <a:schemeClr val="accent3"/>
          </a:lnRef>
          <a:fillRef idx="0">
            <a:schemeClr val="accent3"/>
          </a:fillRef>
          <a:effectRef idx="0">
            <a:schemeClr val="accent3"/>
          </a:effectRef>
          <a:fontRef idx="minor">
            <a:schemeClr val="tx1"/>
          </a:fontRef>
        </p:style>
      </p:cxnSp>
      <p:sp>
        <p:nvSpPr>
          <p:cNvPr id="51" name="TextBox 50"/>
          <p:cNvSpPr txBox="1"/>
          <p:nvPr/>
        </p:nvSpPr>
        <p:spPr>
          <a:xfrm>
            <a:off x="8382123" y="3733798"/>
            <a:ext cx="825867" cy="584775"/>
          </a:xfrm>
          <a:prstGeom prst="rect">
            <a:avLst/>
          </a:prstGeom>
          <a:noFill/>
        </p:spPr>
        <p:txBody>
          <a:bodyPr wrap="none" rtlCol="0">
            <a:spAutoFit/>
          </a:bodyPr>
          <a:lstStyle/>
          <a:p>
            <a:r>
              <a:rPr lang="en-US" sz="1600" dirty="0" smtClean="0"/>
              <a:t>Arm </a:t>
            </a:r>
          </a:p>
          <a:p>
            <a:r>
              <a:rPr lang="en-US" sz="1600" dirty="0" smtClean="0"/>
              <a:t>stats (</a:t>
            </a:r>
            <a:r>
              <a:rPr lang="en-US" sz="1600" dirty="0" smtClean="0"/>
              <a:t>t)</a:t>
            </a:r>
            <a:endParaRPr lang="en-US" sz="1600" dirty="0"/>
          </a:p>
        </p:txBody>
      </p:sp>
      <p:sp>
        <p:nvSpPr>
          <p:cNvPr id="22" name="Rectangle 21"/>
          <p:cNvSpPr/>
          <p:nvPr/>
        </p:nvSpPr>
        <p:spPr>
          <a:xfrm>
            <a:off x="2181973" y="2738251"/>
            <a:ext cx="7075714" cy="2193901"/>
          </a:xfrm>
          <a:prstGeom prst="rect">
            <a:avLst/>
          </a:prstGeom>
          <a:solidFill>
            <a:srgbClr val="D71A16">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Epsilon Greedy </a:t>
            </a:r>
            <a:r>
              <a:rPr lang="en-US" dirty="0"/>
              <a:t> </a:t>
            </a:r>
            <a:r>
              <a:rPr lang="en-US" dirty="0" smtClean="0"/>
              <a:t>: </a:t>
            </a:r>
            <a:r>
              <a:rPr lang="en-US" dirty="0" smtClean="0"/>
              <a:t> estimate mean rewards for each arm</a:t>
            </a:r>
          </a:p>
          <a:p>
            <a:pPr algn="ctr"/>
            <a:r>
              <a:rPr lang="en-US" b="1" dirty="0" err="1" smtClean="0"/>
              <a:t>Softmax</a:t>
            </a:r>
            <a:r>
              <a:rPr lang="en-US" dirty="0" smtClean="0"/>
              <a:t> : estimate mean rewards for each arm , calculate </a:t>
            </a:r>
            <a:r>
              <a:rPr lang="en-US" dirty="0" err="1" smtClean="0"/>
              <a:t>softmax</a:t>
            </a:r>
            <a:endParaRPr lang="en-US" dirty="0" smtClean="0"/>
          </a:p>
          <a:p>
            <a:pPr algn="ctr"/>
            <a:r>
              <a:rPr lang="en-US" b="1" dirty="0" smtClean="0"/>
              <a:t>Upper Confidence bound </a:t>
            </a:r>
            <a:r>
              <a:rPr lang="en-US" dirty="0" smtClean="0"/>
              <a:t>: estimate mean and confidence interval</a:t>
            </a:r>
          </a:p>
          <a:p>
            <a:pPr algn="ctr"/>
            <a:r>
              <a:rPr lang="en-US" b="1" dirty="0" smtClean="0"/>
              <a:t>Thompson Sampling : </a:t>
            </a:r>
            <a:r>
              <a:rPr lang="en-US" dirty="0" smtClean="0"/>
              <a:t>Update the parameters of beta dist.</a:t>
            </a:r>
            <a:endParaRPr lang="en-US" dirty="0"/>
          </a:p>
        </p:txBody>
      </p:sp>
    </p:spTree>
    <p:extLst>
      <p:ext uri="{BB962C8B-B14F-4D97-AF65-F5344CB8AC3E}">
        <p14:creationId xmlns:p14="http://schemas.microsoft.com/office/powerpoint/2010/main" val="3815822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p:bldP spid="38" grpId="0"/>
      <p:bldP spid="39" grpId="0"/>
      <p:bldP spid="48" grpId="0"/>
      <p:bldP spid="49" grpId="0"/>
      <p:bldP spid="51" grpId="0"/>
      <p:bldP spid="22" grpId="0" animBg="1"/>
      <p:bldP spid="2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Multi-armed </a:t>
            </a:r>
            <a:r>
              <a:rPr lang="en-US" dirty="0" smtClean="0"/>
              <a:t>bandit</a:t>
            </a:r>
            <a:endParaRPr lang="en-US" dirty="0"/>
          </a:p>
        </p:txBody>
      </p:sp>
      <p:sp>
        <p:nvSpPr>
          <p:cNvPr id="12" name="Content Placeholder 11"/>
          <p:cNvSpPr>
            <a:spLocks noGrp="1"/>
          </p:cNvSpPr>
          <p:nvPr>
            <p:ph sz="half" idx="1"/>
          </p:nvPr>
        </p:nvSpPr>
        <p:spPr/>
        <p:txBody>
          <a:bodyPr/>
          <a:lstStyle/>
          <a:p>
            <a:r>
              <a:rPr lang="en-US" dirty="0"/>
              <a:t>For t = 1, . . . , T: </a:t>
            </a:r>
          </a:p>
          <a:p>
            <a:pPr marL="800100" lvl="1" indent="-342900">
              <a:buFont typeface="+mj-lt"/>
              <a:buAutoNum type="arabicPeriod"/>
            </a:pPr>
            <a:r>
              <a:rPr lang="en-US" dirty="0"/>
              <a:t>The Environment request with some context x</a:t>
            </a:r>
            <a:r>
              <a:rPr lang="en-US" baseline="-25000" dirty="0"/>
              <a:t>t</a:t>
            </a:r>
            <a:r>
              <a:rPr lang="en-US" dirty="0"/>
              <a:t> ∈ X 	</a:t>
            </a:r>
          </a:p>
          <a:p>
            <a:pPr marL="800100" lvl="1" indent="-342900">
              <a:buFont typeface="+mj-lt"/>
              <a:buAutoNum type="arabicPeriod"/>
            </a:pPr>
            <a:endParaRPr lang="en-US" dirty="0"/>
          </a:p>
          <a:p>
            <a:pPr marL="800100" lvl="1" indent="-342900">
              <a:buFont typeface="+mj-lt"/>
              <a:buAutoNum type="arabicPeriod"/>
            </a:pPr>
            <a:r>
              <a:rPr lang="en-US" dirty="0"/>
              <a:t> The Agent chooses an action a</a:t>
            </a:r>
            <a:r>
              <a:rPr lang="en-US" baseline="-25000" dirty="0"/>
              <a:t>t</a:t>
            </a:r>
            <a:r>
              <a:rPr lang="en-US" dirty="0"/>
              <a:t> ∈ {1, . . . ,K} for the context</a:t>
            </a:r>
          </a:p>
          <a:p>
            <a:pPr lvl="1"/>
            <a:endParaRPr lang="en-US" dirty="0"/>
          </a:p>
          <a:p>
            <a:pPr marL="800100" lvl="1" indent="-342900">
              <a:buFont typeface="+mj-lt"/>
              <a:buAutoNum type="arabicPeriod"/>
            </a:pPr>
            <a:r>
              <a:rPr lang="en-US" dirty="0"/>
              <a:t> The Environment reacts with reward r</a:t>
            </a:r>
            <a:r>
              <a:rPr lang="en-US" baseline="-25000" dirty="0"/>
              <a:t>t</a:t>
            </a:r>
            <a:r>
              <a:rPr lang="en-US" dirty="0"/>
              <a:t>(a</a:t>
            </a:r>
            <a:r>
              <a:rPr lang="en-US" baseline="-25000" dirty="0"/>
              <a:t>t</a:t>
            </a:r>
            <a:r>
              <a:rPr lang="en-US" dirty="0"/>
              <a:t>)</a:t>
            </a:r>
          </a:p>
          <a:p>
            <a:pPr marL="800100" lvl="1" indent="-342900">
              <a:buFont typeface="+mj-lt"/>
              <a:buAutoNum type="arabicPeriod"/>
            </a:pPr>
            <a:endParaRPr lang="en-US" dirty="0"/>
          </a:p>
          <a:p>
            <a:pPr marL="800100" lvl="1" indent="-342900">
              <a:buFont typeface="+mj-lt"/>
              <a:buAutoNum type="arabicPeriod"/>
            </a:pPr>
            <a:r>
              <a:rPr lang="en-US" dirty="0"/>
              <a:t>The Agent updates the </a:t>
            </a:r>
            <a:r>
              <a:rPr lang="en-US" dirty="0" smtClean="0"/>
              <a:t>model</a:t>
            </a:r>
            <a:endParaRPr lang="en-US" dirty="0"/>
          </a:p>
        </p:txBody>
      </p:sp>
      <p:pic>
        <p:nvPicPr>
          <p:cNvPr id="20" name="Content Placeholder 19" descr="ContextualBandits.png"/>
          <p:cNvPicPr>
            <a:picLocks noGrp="1" noChangeAspect="1"/>
          </p:cNvPicPr>
          <p:nvPr>
            <p:ph sz="half" idx="2"/>
          </p:nvPr>
        </p:nvPicPr>
        <p:blipFill>
          <a:blip r:embed="rId3">
            <a:extLst>
              <a:ext uri="{28A0092B-C50C-407E-A947-70E740481C1C}">
                <a14:useLocalDpi xmlns:a14="http://schemas.microsoft.com/office/drawing/2010/main" val="0"/>
              </a:ext>
            </a:extLst>
          </a:blip>
          <a:srcRect t="-85835" b="-85835"/>
          <a:stretch>
            <a:fillRect/>
          </a:stretch>
        </p:blipFill>
        <p:spPr/>
      </p:pic>
      <p:sp>
        <p:nvSpPr>
          <p:cNvPr id="15" name="Rectangle 14"/>
          <p:cNvSpPr/>
          <p:nvPr/>
        </p:nvSpPr>
        <p:spPr>
          <a:xfrm>
            <a:off x="2181973" y="3392525"/>
            <a:ext cx="7075714" cy="1060533"/>
          </a:xfrm>
          <a:prstGeom prst="rect">
            <a:avLst/>
          </a:prstGeom>
          <a:solidFill>
            <a:srgbClr val="D71A16">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Goal : Best action for the context.</a:t>
            </a:r>
            <a:endParaRPr lang="en-US" dirty="0"/>
          </a:p>
        </p:txBody>
      </p:sp>
      <p:sp>
        <p:nvSpPr>
          <p:cNvPr id="21" name="TextBox 20"/>
          <p:cNvSpPr txBox="1"/>
          <p:nvPr/>
        </p:nvSpPr>
        <p:spPr>
          <a:xfrm>
            <a:off x="4584093" y="6422826"/>
            <a:ext cx="3919688" cy="369332"/>
          </a:xfrm>
          <a:prstGeom prst="rect">
            <a:avLst/>
          </a:prstGeom>
          <a:noFill/>
        </p:spPr>
        <p:txBody>
          <a:bodyPr wrap="none" rtlCol="0">
            <a:spAutoFit/>
          </a:bodyPr>
          <a:lstStyle/>
          <a:p>
            <a:r>
              <a:rPr lang="en-US" dirty="0"/>
              <a:t>[Auer-</a:t>
            </a:r>
            <a:r>
              <a:rPr lang="en-US" dirty="0" err="1"/>
              <a:t>CesaBianchi</a:t>
            </a:r>
            <a:r>
              <a:rPr lang="en-US" dirty="0"/>
              <a:t>-Freund-</a:t>
            </a:r>
            <a:r>
              <a:rPr lang="en-US" dirty="0" err="1"/>
              <a:t>Schapire</a:t>
            </a:r>
            <a:r>
              <a:rPr lang="en-US" dirty="0"/>
              <a:t> ’02]</a:t>
            </a:r>
          </a:p>
        </p:txBody>
      </p:sp>
    </p:spTree>
    <p:extLst>
      <p:ext uri="{BB962C8B-B14F-4D97-AF65-F5344CB8AC3E}">
        <p14:creationId xmlns:p14="http://schemas.microsoft.com/office/powerpoint/2010/main" val="2149812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51" name="Content Placeholder 50"/>
          <p:cNvSpPr>
            <a:spLocks noGrp="1"/>
          </p:cNvSpPr>
          <p:nvPr>
            <p:ph sz="half" idx="2"/>
          </p:nvPr>
        </p:nvSpPr>
        <p:spPr>
          <a:xfrm>
            <a:off x="5398613" y="2228003"/>
            <a:ext cx="5422392" cy="3633047"/>
          </a:xfrm>
        </p:spPr>
        <p:txBody>
          <a:bodyPr/>
          <a:lstStyle/>
          <a:p>
            <a:pPr marL="0" indent="0">
              <a:buNone/>
            </a:pPr>
            <a:r>
              <a:rPr lang="en-US" dirty="0" smtClean="0"/>
              <a:t>Initialize Model Parameter </a:t>
            </a:r>
          </a:p>
          <a:p>
            <a:pPr marL="0" indent="0">
              <a:buNone/>
            </a:pPr>
            <a:r>
              <a:rPr lang="en-US" dirty="0" smtClean="0"/>
              <a:t>Repeat {</a:t>
            </a:r>
          </a:p>
          <a:p>
            <a:pPr marL="0" indent="0">
              <a:buNone/>
            </a:pPr>
            <a:r>
              <a:rPr lang="en-US" dirty="0"/>
              <a:t>	</a:t>
            </a:r>
            <a:r>
              <a:rPr lang="en-US" dirty="0" smtClean="0"/>
              <a:t>Using data</a:t>
            </a:r>
            <a:r>
              <a:rPr lang="en-US" dirty="0" smtClean="0"/>
              <a:t>, update </a:t>
            </a:r>
            <a:r>
              <a:rPr lang="en-US" dirty="0" smtClean="0"/>
              <a:t>the model parameters</a:t>
            </a:r>
          </a:p>
          <a:p>
            <a:pPr marL="0" indent="0">
              <a:buNone/>
            </a:pPr>
            <a:r>
              <a:rPr lang="en-US" dirty="0"/>
              <a:t>	</a:t>
            </a:r>
            <a:r>
              <a:rPr lang="en-US" dirty="0" smtClean="0"/>
              <a:t>} until convergence</a:t>
            </a:r>
            <a:endParaRPr lang="en-US" dirty="0"/>
          </a:p>
        </p:txBody>
      </p:sp>
      <p:grpSp>
        <p:nvGrpSpPr>
          <p:cNvPr id="13" name="Group 12"/>
          <p:cNvGrpSpPr/>
          <p:nvPr/>
        </p:nvGrpSpPr>
        <p:grpSpPr>
          <a:xfrm>
            <a:off x="692682" y="2343648"/>
            <a:ext cx="4669888" cy="3975866"/>
            <a:chOff x="692682" y="2343648"/>
            <a:chExt cx="4669888" cy="3975866"/>
          </a:xfrm>
        </p:grpSpPr>
        <p:pic>
          <p:nvPicPr>
            <p:cNvPr id="21506" name="Picture 2" descr="C:\Users\Girish Kathalgiri\Downloads\Contou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429" y="2343648"/>
              <a:ext cx="4125141" cy="319594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557485" y="2502026"/>
              <a:ext cx="1655524" cy="1406939"/>
              <a:chOff x="2864768" y="1628800"/>
              <a:chExt cx="2052228" cy="1764196"/>
            </a:xfrm>
          </p:grpSpPr>
          <p:sp>
            <p:nvSpPr>
              <p:cNvPr id="22" name="Oval 21"/>
              <p:cNvSpPr/>
              <p:nvPr/>
            </p:nvSpPr>
            <p:spPr>
              <a:xfrm>
                <a:off x="2864768" y="2204864"/>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23" name="Oval 22"/>
              <p:cNvSpPr/>
              <p:nvPr/>
            </p:nvSpPr>
            <p:spPr>
              <a:xfrm>
                <a:off x="3152800" y="2528900"/>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24" name="Oval 23"/>
              <p:cNvSpPr/>
              <p:nvPr/>
            </p:nvSpPr>
            <p:spPr>
              <a:xfrm>
                <a:off x="3512840" y="2744924"/>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25" name="Oval 24"/>
              <p:cNvSpPr/>
              <p:nvPr/>
            </p:nvSpPr>
            <p:spPr>
              <a:xfrm>
                <a:off x="3980892" y="2852936"/>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26" name="Oval 25"/>
              <p:cNvSpPr/>
              <p:nvPr/>
            </p:nvSpPr>
            <p:spPr>
              <a:xfrm>
                <a:off x="4304928" y="3140968"/>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27" name="Oval 26"/>
              <p:cNvSpPr/>
              <p:nvPr/>
            </p:nvSpPr>
            <p:spPr>
              <a:xfrm>
                <a:off x="4736976" y="3212976"/>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28" name="Oval 27"/>
              <p:cNvSpPr/>
              <p:nvPr/>
            </p:nvSpPr>
            <p:spPr>
              <a:xfrm>
                <a:off x="3764868" y="1628800"/>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29" name="Oval 28"/>
              <p:cNvSpPr/>
              <p:nvPr/>
            </p:nvSpPr>
            <p:spPr>
              <a:xfrm>
                <a:off x="3917268" y="1916832"/>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30" name="Oval 29"/>
              <p:cNvSpPr/>
              <p:nvPr/>
            </p:nvSpPr>
            <p:spPr>
              <a:xfrm>
                <a:off x="4160912" y="2132856"/>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31" name="Oval 30"/>
              <p:cNvSpPr/>
              <p:nvPr/>
            </p:nvSpPr>
            <p:spPr>
              <a:xfrm>
                <a:off x="4313312" y="2384884"/>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32" name="Oval 31"/>
              <p:cNvSpPr/>
              <p:nvPr/>
            </p:nvSpPr>
            <p:spPr>
              <a:xfrm>
                <a:off x="4520952" y="2708920"/>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sp>
            <p:nvSpPr>
              <p:cNvPr id="33" name="Oval 32"/>
              <p:cNvSpPr/>
              <p:nvPr/>
            </p:nvSpPr>
            <p:spPr>
              <a:xfrm>
                <a:off x="4628964" y="2924944"/>
                <a:ext cx="180020" cy="18002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cxnSp>
            <p:nvCxnSpPr>
              <p:cNvPr id="34" name="Straight Arrow Connector 33"/>
              <p:cNvCxnSpPr>
                <a:stCxn id="22" idx="5"/>
                <a:endCxn id="23" idx="1"/>
              </p:cNvCxnSpPr>
              <p:nvPr/>
            </p:nvCxnSpPr>
            <p:spPr>
              <a:xfrm>
                <a:off x="3018425" y="2358521"/>
                <a:ext cx="160738" cy="19674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5"/>
                <a:endCxn id="24" idx="1"/>
              </p:cNvCxnSpPr>
              <p:nvPr/>
            </p:nvCxnSpPr>
            <p:spPr>
              <a:xfrm>
                <a:off x="3306457" y="2682557"/>
                <a:ext cx="232746" cy="8873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4" idx="6"/>
                <a:endCxn id="25" idx="2"/>
              </p:cNvCxnSpPr>
              <p:nvPr/>
            </p:nvCxnSpPr>
            <p:spPr>
              <a:xfrm>
                <a:off x="3692860" y="2834934"/>
                <a:ext cx="288032" cy="10801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5" idx="6"/>
                <a:endCxn id="26" idx="1"/>
              </p:cNvCxnSpPr>
              <p:nvPr/>
            </p:nvCxnSpPr>
            <p:spPr>
              <a:xfrm>
                <a:off x="4160912" y="2942946"/>
                <a:ext cx="170379" cy="22438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6" idx="5"/>
                <a:endCxn id="27" idx="2"/>
              </p:cNvCxnSpPr>
              <p:nvPr/>
            </p:nvCxnSpPr>
            <p:spPr>
              <a:xfrm>
                <a:off x="4458585" y="3294625"/>
                <a:ext cx="278391" cy="836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8" idx="5"/>
                <a:endCxn id="29" idx="0"/>
              </p:cNvCxnSpPr>
              <p:nvPr/>
            </p:nvCxnSpPr>
            <p:spPr>
              <a:xfrm>
                <a:off x="3918525" y="1782457"/>
                <a:ext cx="88753" cy="1343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5"/>
                <a:endCxn id="30" idx="1"/>
              </p:cNvCxnSpPr>
              <p:nvPr/>
            </p:nvCxnSpPr>
            <p:spPr>
              <a:xfrm>
                <a:off x="4070925" y="2070489"/>
                <a:ext cx="116350" cy="8873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0" idx="5"/>
                <a:endCxn id="31" idx="0"/>
              </p:cNvCxnSpPr>
              <p:nvPr/>
            </p:nvCxnSpPr>
            <p:spPr>
              <a:xfrm>
                <a:off x="4314569" y="2286513"/>
                <a:ext cx="88753" cy="9837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1" idx="5"/>
                <a:endCxn id="32" idx="1"/>
              </p:cNvCxnSpPr>
              <p:nvPr/>
            </p:nvCxnSpPr>
            <p:spPr>
              <a:xfrm>
                <a:off x="4466969" y="2538541"/>
                <a:ext cx="80346" cy="19674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2" idx="5"/>
                <a:endCxn id="33" idx="0"/>
              </p:cNvCxnSpPr>
              <p:nvPr/>
            </p:nvCxnSpPr>
            <p:spPr>
              <a:xfrm>
                <a:off x="4674609" y="2862577"/>
                <a:ext cx="44365" cy="6236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5"/>
                <a:endCxn id="27" idx="0"/>
              </p:cNvCxnSpPr>
              <p:nvPr/>
            </p:nvCxnSpPr>
            <p:spPr>
              <a:xfrm>
                <a:off x="4782621" y="3078601"/>
                <a:ext cx="44365" cy="1343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3949080" y="3079130"/>
                <a:ext cx="180020" cy="180020"/>
              </a:xfrm>
              <a:prstGeom prst="ellipse">
                <a:avLst/>
              </a:prstGeom>
              <a:solidFill>
                <a:srgbClr val="CC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cxnSp>
            <p:nvCxnSpPr>
              <p:cNvPr id="46" name="Straight Arrow Connector 45"/>
              <p:cNvCxnSpPr>
                <a:stCxn id="24" idx="5"/>
                <a:endCxn id="45" idx="1"/>
              </p:cNvCxnSpPr>
              <p:nvPr/>
            </p:nvCxnSpPr>
            <p:spPr>
              <a:xfrm>
                <a:off x="3666497" y="2898581"/>
                <a:ext cx="308946" cy="20691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5" idx="5"/>
                <a:endCxn id="26" idx="2"/>
              </p:cNvCxnSpPr>
              <p:nvPr/>
            </p:nvCxnSpPr>
            <p:spPr>
              <a:xfrm flipV="1">
                <a:off x="4102737" y="3230978"/>
                <a:ext cx="202191" cy="1809"/>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p:cNvCxnSpPr/>
            <p:nvPr/>
          </p:nvCxnSpPr>
          <p:spPr>
            <a:xfrm>
              <a:off x="1099816" y="5902482"/>
              <a:ext cx="3610181"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099816" y="2410094"/>
              <a:ext cx="0" cy="3492388"/>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2653458" y="5962570"/>
              <a:ext cx="327198" cy="356944"/>
            </a:xfrm>
            <a:prstGeom prst="rect">
              <a:avLst/>
            </a:prstGeom>
          </p:spPr>
        </p:pic>
        <p:pic>
          <p:nvPicPr>
            <p:cNvPr id="10" name="Picture 9"/>
            <p:cNvPicPr>
              <a:picLocks noChangeAspect="1"/>
            </p:cNvPicPr>
            <p:nvPr/>
          </p:nvPicPr>
          <p:blipFill>
            <a:blip r:embed="rId5"/>
            <a:stretch>
              <a:fillRect/>
            </a:stretch>
          </p:blipFill>
          <p:spPr>
            <a:xfrm>
              <a:off x="692682" y="4224599"/>
              <a:ext cx="332124" cy="373640"/>
            </a:xfrm>
            <a:prstGeom prst="rect">
              <a:avLst/>
            </a:prstGeom>
          </p:spPr>
        </p:pic>
      </p:grpSp>
      <p:grpSp>
        <p:nvGrpSpPr>
          <p:cNvPr id="12" name="Group 11"/>
          <p:cNvGrpSpPr/>
          <p:nvPr/>
        </p:nvGrpSpPr>
        <p:grpSpPr>
          <a:xfrm>
            <a:off x="9367678" y="2924780"/>
            <a:ext cx="2741862" cy="1818758"/>
            <a:chOff x="9367678" y="2924780"/>
            <a:chExt cx="2741862" cy="1818758"/>
          </a:xfrm>
        </p:grpSpPr>
        <p:grpSp>
          <p:nvGrpSpPr>
            <p:cNvPr id="5" name="Group 4"/>
            <p:cNvGrpSpPr/>
            <p:nvPr/>
          </p:nvGrpSpPr>
          <p:grpSpPr>
            <a:xfrm>
              <a:off x="9367678" y="2924780"/>
              <a:ext cx="2741862" cy="1302098"/>
              <a:chOff x="3841452" y="2432053"/>
              <a:chExt cx="2741862" cy="1249124"/>
            </a:xfrm>
          </p:grpSpPr>
          <p:pic>
            <p:nvPicPr>
              <p:cNvPr id="49" name="Picture 48"/>
              <p:cNvPicPr>
                <a:picLocks noChangeAspect="1"/>
              </p:cNvPicPr>
              <p:nvPr/>
            </p:nvPicPr>
            <p:blipFill>
              <a:blip r:embed="rId6"/>
              <a:stretch>
                <a:fillRect/>
              </a:stretch>
            </p:blipFill>
            <p:spPr>
              <a:xfrm>
                <a:off x="3841452" y="2432053"/>
                <a:ext cx="2741862" cy="420792"/>
              </a:xfrm>
              <a:prstGeom prst="rect">
                <a:avLst/>
              </a:prstGeom>
            </p:spPr>
          </p:pic>
          <p:cxnSp>
            <p:nvCxnSpPr>
              <p:cNvPr id="50" name="Straight Arrow Connector 49"/>
              <p:cNvCxnSpPr/>
              <p:nvPr/>
            </p:nvCxnSpPr>
            <p:spPr>
              <a:xfrm>
                <a:off x="5305236" y="2861351"/>
                <a:ext cx="0" cy="819826"/>
              </a:xfrm>
              <a:prstGeom prst="straightConnector1">
                <a:avLst/>
              </a:prstGeom>
              <a:ln w="41275">
                <a:tailEnd type="arrow"/>
              </a:ln>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p:nvPicPr>
          <p:blipFill>
            <a:blip r:embed="rId7"/>
            <a:stretch>
              <a:fillRect/>
            </a:stretch>
          </p:blipFill>
          <p:spPr>
            <a:xfrm>
              <a:off x="9862456" y="4224599"/>
              <a:ext cx="2082164" cy="518939"/>
            </a:xfrm>
            <a:prstGeom prst="rect">
              <a:avLst/>
            </a:prstGeom>
          </p:spPr>
        </p:pic>
      </p:grpSp>
    </p:spTree>
    <p:extLst>
      <p:ext uri="{BB962C8B-B14F-4D97-AF65-F5344CB8AC3E}">
        <p14:creationId xmlns:p14="http://schemas.microsoft.com/office/powerpoint/2010/main" val="202578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a:t>
            </a:r>
            <a:r>
              <a:rPr lang="en-US" dirty="0" smtClean="0"/>
              <a:t>and batch learning</a:t>
            </a:r>
            <a:endParaRPr lang="en-US" dirty="0"/>
          </a:p>
        </p:txBody>
      </p:sp>
      <p:sp>
        <p:nvSpPr>
          <p:cNvPr id="5" name="Text Placeholder 4"/>
          <p:cNvSpPr>
            <a:spLocks noGrp="1"/>
          </p:cNvSpPr>
          <p:nvPr>
            <p:ph type="body" idx="1"/>
          </p:nvPr>
        </p:nvSpPr>
        <p:spPr/>
        <p:txBody>
          <a:bodyPr/>
          <a:lstStyle/>
          <a:p>
            <a:r>
              <a:rPr lang="en-US" dirty="0" smtClean="0"/>
              <a:t>Online </a:t>
            </a:r>
            <a:r>
              <a:rPr lang="en-US" dirty="0" smtClean="0"/>
              <a:t>Learning (Stream Processing)</a:t>
            </a:r>
            <a:endParaRPr lang="en-US" dirty="0"/>
          </a:p>
        </p:txBody>
      </p:sp>
      <p:sp>
        <p:nvSpPr>
          <p:cNvPr id="7" name="Text Placeholder 6"/>
          <p:cNvSpPr>
            <a:spLocks noGrp="1"/>
          </p:cNvSpPr>
          <p:nvPr>
            <p:ph type="body" sz="quarter" idx="3"/>
          </p:nvPr>
        </p:nvSpPr>
        <p:spPr>
          <a:xfrm>
            <a:off x="7199907" y="2250892"/>
            <a:ext cx="5087073" cy="553373"/>
          </a:xfrm>
        </p:spPr>
        <p:txBody>
          <a:bodyPr/>
          <a:lstStyle/>
          <a:p>
            <a:r>
              <a:rPr lang="en-US" dirty="0" smtClean="0"/>
              <a:t>Batch Learning</a:t>
            </a:r>
            <a:endParaRPr lang="en-US" dirty="0"/>
          </a:p>
        </p:txBody>
      </p:sp>
      <p:grpSp>
        <p:nvGrpSpPr>
          <p:cNvPr id="4" name="Group 3"/>
          <p:cNvGrpSpPr/>
          <p:nvPr/>
        </p:nvGrpSpPr>
        <p:grpSpPr>
          <a:xfrm>
            <a:off x="330816" y="2907039"/>
            <a:ext cx="5099496" cy="2843647"/>
            <a:chOff x="330816" y="2907039"/>
            <a:chExt cx="5099496" cy="2843647"/>
          </a:xfrm>
        </p:grpSpPr>
        <p:cxnSp>
          <p:nvCxnSpPr>
            <p:cNvPr id="55" name="Straight Arrow Connector 54"/>
            <p:cNvCxnSpPr/>
            <p:nvPr/>
          </p:nvCxnSpPr>
          <p:spPr>
            <a:xfrm>
              <a:off x="3037101" y="4909659"/>
              <a:ext cx="0" cy="345984"/>
            </a:xfrm>
            <a:prstGeom prst="straightConnector1">
              <a:avLst/>
            </a:prstGeom>
            <a:ln w="50800">
              <a:solidFill>
                <a:srgbClr val="F6AA1C"/>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30816" y="2907039"/>
              <a:ext cx="5099496" cy="2843647"/>
              <a:chOff x="330816" y="2907039"/>
              <a:chExt cx="5099496" cy="2843647"/>
            </a:xfrm>
          </p:grpSpPr>
          <p:sp>
            <p:nvSpPr>
              <p:cNvPr id="58" name="Circular Arrow 57"/>
              <p:cNvSpPr/>
              <p:nvPr/>
            </p:nvSpPr>
            <p:spPr>
              <a:xfrm rot="10952880">
                <a:off x="4263249" y="5265750"/>
                <a:ext cx="366390" cy="484936"/>
              </a:xfrm>
              <a:prstGeom prst="circularArrow">
                <a:avLst>
                  <a:gd name="adj1" fmla="val 12500"/>
                  <a:gd name="adj2" fmla="val 1142319"/>
                  <a:gd name="adj3" fmla="val 20457681"/>
                  <a:gd name="adj4" fmla="val 2151067"/>
                  <a:gd name="adj5" fmla="val 12500"/>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p:cNvGrpSpPr/>
              <p:nvPr/>
            </p:nvGrpSpPr>
            <p:grpSpPr>
              <a:xfrm>
                <a:off x="330816" y="2907039"/>
                <a:ext cx="5099496" cy="2829773"/>
                <a:chOff x="330816" y="2939697"/>
                <a:chExt cx="5099496" cy="2829773"/>
              </a:xfrm>
            </p:grpSpPr>
            <p:sp>
              <p:nvSpPr>
                <p:cNvPr id="9" name="Rectangle 8"/>
                <p:cNvSpPr/>
                <p:nvPr/>
              </p:nvSpPr>
              <p:spPr>
                <a:xfrm>
                  <a:off x="2035628" y="3537866"/>
                  <a:ext cx="2079171" cy="500744"/>
                </a:xfrm>
                <a:prstGeom prst="rect">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Quick update on Parameters</a:t>
                  </a:r>
                  <a:endParaRPr lang="en-US" dirty="0"/>
                </a:p>
              </p:txBody>
            </p:sp>
            <p:sp>
              <p:nvSpPr>
                <p:cNvPr id="49" name="Rectangle 48"/>
                <p:cNvSpPr/>
                <p:nvPr/>
              </p:nvSpPr>
              <p:spPr>
                <a:xfrm>
                  <a:off x="2035624" y="4397855"/>
                  <a:ext cx="2079171" cy="533377"/>
                </a:xfrm>
                <a:prstGeom prst="rect">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Update parameters from </a:t>
                  </a:r>
                  <a:r>
                    <a:rPr lang="en-US" sz="1600" dirty="0" err="1" smtClean="0"/>
                    <a:t>prev</a:t>
                  </a:r>
                  <a:r>
                    <a:rPr lang="en-US" sz="1600" dirty="0" smtClean="0"/>
                    <a:t> mini-batch</a:t>
                  </a:r>
                  <a:endParaRPr lang="en-US" sz="1600" dirty="0"/>
                </a:p>
              </p:txBody>
            </p:sp>
            <p:sp>
              <p:nvSpPr>
                <p:cNvPr id="50" name="Rectangle 49"/>
                <p:cNvSpPr/>
                <p:nvPr/>
              </p:nvSpPr>
              <p:spPr>
                <a:xfrm>
                  <a:off x="2068278" y="5301338"/>
                  <a:ext cx="2079171" cy="468132"/>
                </a:xfrm>
                <a:prstGeom prst="rect">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Update parameters from </a:t>
                  </a:r>
                  <a:r>
                    <a:rPr lang="en-US" sz="1600" dirty="0" err="1"/>
                    <a:t>prev</a:t>
                  </a:r>
                  <a:r>
                    <a:rPr lang="en-US" sz="1600" dirty="0"/>
                    <a:t> mini-batch</a:t>
                  </a:r>
                </a:p>
              </p:txBody>
            </p:sp>
            <p:cxnSp>
              <p:nvCxnSpPr>
                <p:cNvPr id="53" name="Straight Arrow Connector 52"/>
                <p:cNvCxnSpPr/>
                <p:nvPr/>
              </p:nvCxnSpPr>
              <p:spPr>
                <a:xfrm>
                  <a:off x="3047995" y="3124363"/>
                  <a:ext cx="0" cy="345984"/>
                </a:xfrm>
                <a:prstGeom prst="straightConnector1">
                  <a:avLst/>
                </a:prstGeom>
                <a:ln w="50800">
                  <a:solidFill>
                    <a:srgbClr val="F6AA1C"/>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047991" y="4017011"/>
                  <a:ext cx="0" cy="345984"/>
                </a:xfrm>
                <a:prstGeom prst="straightConnector1">
                  <a:avLst/>
                </a:prstGeom>
                <a:ln w="50800">
                  <a:solidFill>
                    <a:srgbClr val="F6AA1C"/>
                  </a:solidFill>
                  <a:tailEnd type="arrow"/>
                </a:ln>
              </p:spPr>
              <p:style>
                <a:lnRef idx="1">
                  <a:schemeClr val="accent1"/>
                </a:lnRef>
                <a:fillRef idx="0">
                  <a:schemeClr val="accent1"/>
                </a:fillRef>
                <a:effectRef idx="0">
                  <a:schemeClr val="accent1"/>
                </a:effectRef>
                <a:fontRef idx="minor">
                  <a:schemeClr val="tx1"/>
                </a:fontRef>
              </p:style>
            </p:cxnSp>
            <p:sp>
              <p:nvSpPr>
                <p:cNvPr id="56" name="Circular Arrow 55"/>
                <p:cNvSpPr/>
                <p:nvPr/>
              </p:nvSpPr>
              <p:spPr>
                <a:xfrm rot="10952880">
                  <a:off x="4176169" y="3545770"/>
                  <a:ext cx="366390" cy="484936"/>
                </a:xfrm>
                <a:prstGeom prst="circularArrow">
                  <a:avLst>
                    <a:gd name="adj1" fmla="val 12500"/>
                    <a:gd name="adj2" fmla="val 1142319"/>
                    <a:gd name="adj3" fmla="val 20457681"/>
                    <a:gd name="adj4" fmla="val 2151067"/>
                    <a:gd name="adj5" fmla="val 12500"/>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ular Arrow 56"/>
                <p:cNvSpPr/>
                <p:nvPr/>
              </p:nvSpPr>
              <p:spPr>
                <a:xfrm rot="10952880">
                  <a:off x="4208823" y="4405760"/>
                  <a:ext cx="366390" cy="484936"/>
                </a:xfrm>
                <a:prstGeom prst="circularArrow">
                  <a:avLst>
                    <a:gd name="adj1" fmla="val 12500"/>
                    <a:gd name="adj2" fmla="val 1142319"/>
                    <a:gd name="adj3" fmla="val 20457681"/>
                    <a:gd name="adj4" fmla="val 2151067"/>
                    <a:gd name="adj5" fmla="val 12500"/>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p:cNvSpPr txBox="1"/>
                <p:nvPr/>
              </p:nvSpPr>
              <p:spPr>
                <a:xfrm>
                  <a:off x="330816" y="3592677"/>
                  <a:ext cx="1112805" cy="369332"/>
                </a:xfrm>
                <a:prstGeom prst="rect">
                  <a:avLst/>
                </a:prstGeom>
                <a:noFill/>
              </p:spPr>
              <p:txBody>
                <a:bodyPr wrap="none" rtlCol="0">
                  <a:spAutoFit/>
                </a:bodyPr>
                <a:lstStyle/>
                <a:p>
                  <a:r>
                    <a:rPr lang="en-US" dirty="0" smtClean="0"/>
                    <a:t>Data (t-1)</a:t>
                  </a:r>
                  <a:endParaRPr lang="en-US" dirty="0"/>
                </a:p>
              </p:txBody>
            </p:sp>
            <p:sp>
              <p:nvSpPr>
                <p:cNvPr id="60" name="TextBox 59"/>
                <p:cNvSpPr txBox="1"/>
                <p:nvPr/>
              </p:nvSpPr>
              <p:spPr>
                <a:xfrm>
                  <a:off x="341698" y="4441781"/>
                  <a:ext cx="922047" cy="369332"/>
                </a:xfrm>
                <a:prstGeom prst="rect">
                  <a:avLst/>
                </a:prstGeom>
                <a:noFill/>
              </p:spPr>
              <p:txBody>
                <a:bodyPr wrap="none" rtlCol="0">
                  <a:spAutoFit/>
                </a:bodyPr>
                <a:lstStyle/>
                <a:p>
                  <a:r>
                    <a:rPr lang="en-US" dirty="0" smtClean="0"/>
                    <a:t>Data (t)</a:t>
                  </a:r>
                  <a:endParaRPr lang="en-US" dirty="0"/>
                </a:p>
              </p:txBody>
            </p:sp>
            <p:sp>
              <p:nvSpPr>
                <p:cNvPr id="61" name="TextBox 60"/>
                <p:cNvSpPr txBox="1"/>
                <p:nvPr/>
              </p:nvSpPr>
              <p:spPr>
                <a:xfrm>
                  <a:off x="363466" y="5290885"/>
                  <a:ext cx="1172116" cy="369332"/>
                </a:xfrm>
                <a:prstGeom prst="rect">
                  <a:avLst/>
                </a:prstGeom>
                <a:noFill/>
              </p:spPr>
              <p:txBody>
                <a:bodyPr wrap="none" rtlCol="0">
                  <a:spAutoFit/>
                </a:bodyPr>
                <a:lstStyle/>
                <a:p>
                  <a:r>
                    <a:rPr lang="en-US" dirty="0" smtClean="0"/>
                    <a:t>Data (t+1)</a:t>
                  </a:r>
                  <a:endParaRPr lang="en-US" dirty="0"/>
                </a:p>
              </p:txBody>
            </p:sp>
            <p:sp>
              <p:nvSpPr>
                <p:cNvPr id="62" name="TextBox 61"/>
                <p:cNvSpPr txBox="1"/>
                <p:nvPr/>
              </p:nvSpPr>
              <p:spPr>
                <a:xfrm>
                  <a:off x="3362117" y="2939697"/>
                  <a:ext cx="2068195" cy="369332"/>
                </a:xfrm>
                <a:prstGeom prst="rect">
                  <a:avLst/>
                </a:prstGeom>
                <a:noFill/>
              </p:spPr>
              <p:txBody>
                <a:bodyPr wrap="none" rtlCol="0">
                  <a:spAutoFit/>
                </a:bodyPr>
                <a:lstStyle/>
                <a:p>
                  <a:r>
                    <a:rPr lang="en-US" dirty="0" smtClean="0"/>
                    <a:t>Initialize Parameters</a:t>
                  </a:r>
                  <a:endParaRPr lang="en-US" dirty="0"/>
                </a:p>
              </p:txBody>
            </p:sp>
            <p:cxnSp>
              <p:nvCxnSpPr>
                <p:cNvPr id="65" name="Straight Arrow Connector 64"/>
                <p:cNvCxnSpPr/>
                <p:nvPr/>
              </p:nvCxnSpPr>
              <p:spPr>
                <a:xfrm>
                  <a:off x="1535576" y="3789413"/>
                  <a:ext cx="358538" cy="0"/>
                </a:xfrm>
                <a:prstGeom prst="straightConnector1">
                  <a:avLst/>
                </a:prstGeom>
                <a:ln w="50800">
                  <a:solidFill>
                    <a:srgbClr val="F6AA1C"/>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57344" y="4692947"/>
                  <a:ext cx="358538" cy="0"/>
                </a:xfrm>
                <a:prstGeom prst="straightConnector1">
                  <a:avLst/>
                </a:prstGeom>
                <a:ln w="50800">
                  <a:solidFill>
                    <a:srgbClr val="F6AA1C"/>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611770" y="5520279"/>
                  <a:ext cx="358538" cy="0"/>
                </a:xfrm>
                <a:prstGeom prst="straightConnector1">
                  <a:avLst/>
                </a:prstGeom>
                <a:ln w="50800">
                  <a:solidFill>
                    <a:srgbClr val="F6AA1C"/>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13" name="Group 12"/>
          <p:cNvGrpSpPr/>
          <p:nvPr/>
        </p:nvGrpSpPr>
        <p:grpSpPr>
          <a:xfrm>
            <a:off x="6132901" y="3124917"/>
            <a:ext cx="5153963" cy="2116599"/>
            <a:chOff x="6132901" y="3124917"/>
            <a:chExt cx="5153963" cy="2116599"/>
          </a:xfrm>
        </p:grpSpPr>
        <p:grpSp>
          <p:nvGrpSpPr>
            <p:cNvPr id="11" name="Group 10"/>
            <p:cNvGrpSpPr/>
            <p:nvPr/>
          </p:nvGrpSpPr>
          <p:grpSpPr>
            <a:xfrm>
              <a:off x="9062354" y="3124917"/>
              <a:ext cx="2224510" cy="1893394"/>
              <a:chOff x="9062354" y="3124917"/>
              <a:chExt cx="2224510" cy="1893394"/>
            </a:xfrm>
          </p:grpSpPr>
          <p:sp>
            <p:nvSpPr>
              <p:cNvPr id="10" name="Circular Arrow 9"/>
              <p:cNvSpPr/>
              <p:nvPr/>
            </p:nvSpPr>
            <p:spPr>
              <a:xfrm rot="10952880">
                <a:off x="10352304" y="4125705"/>
                <a:ext cx="729343" cy="892606"/>
              </a:xfrm>
              <a:prstGeom prst="circularArrow">
                <a:avLst>
                  <a:gd name="adj1" fmla="val 12500"/>
                  <a:gd name="adj2" fmla="val 1142319"/>
                  <a:gd name="adj3" fmla="val 20457681"/>
                  <a:gd name="adj4" fmla="val 2151067"/>
                  <a:gd name="adj5" fmla="val 12500"/>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p:cNvCxnSpPr/>
              <p:nvPr/>
            </p:nvCxnSpPr>
            <p:spPr>
              <a:xfrm>
                <a:off x="9062354" y="3200399"/>
                <a:ext cx="0" cy="576944"/>
              </a:xfrm>
              <a:prstGeom prst="straightConnector1">
                <a:avLst/>
              </a:prstGeom>
              <a:ln w="50800">
                <a:solidFill>
                  <a:srgbClr val="F6AA1C"/>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218669" y="3124917"/>
                <a:ext cx="2068195" cy="369332"/>
              </a:xfrm>
              <a:prstGeom prst="rect">
                <a:avLst/>
              </a:prstGeom>
              <a:noFill/>
            </p:spPr>
            <p:txBody>
              <a:bodyPr wrap="none" rtlCol="0">
                <a:spAutoFit/>
              </a:bodyPr>
              <a:lstStyle/>
              <a:p>
                <a:r>
                  <a:rPr lang="en-US" dirty="0" smtClean="0"/>
                  <a:t>Initialize Parameters</a:t>
                </a:r>
                <a:endParaRPr lang="en-US" dirty="0"/>
              </a:p>
            </p:txBody>
          </p:sp>
        </p:grpSp>
        <p:grpSp>
          <p:nvGrpSpPr>
            <p:cNvPr id="8" name="Group 7"/>
            <p:cNvGrpSpPr/>
            <p:nvPr/>
          </p:nvGrpSpPr>
          <p:grpSpPr>
            <a:xfrm>
              <a:off x="6132901" y="3858983"/>
              <a:ext cx="3958153" cy="1382533"/>
              <a:chOff x="6132901" y="3858983"/>
              <a:chExt cx="3958153" cy="1382533"/>
            </a:xfrm>
          </p:grpSpPr>
          <p:sp>
            <p:nvSpPr>
              <p:cNvPr id="64" name="TextBox 63"/>
              <p:cNvSpPr txBox="1"/>
              <p:nvPr/>
            </p:nvSpPr>
            <p:spPr>
              <a:xfrm>
                <a:off x="6132901" y="4453058"/>
                <a:ext cx="1569660" cy="646331"/>
              </a:xfrm>
              <a:prstGeom prst="rect">
                <a:avLst/>
              </a:prstGeom>
              <a:noFill/>
            </p:spPr>
            <p:txBody>
              <a:bodyPr wrap="none" rtlCol="0">
                <a:spAutoFit/>
              </a:bodyPr>
              <a:lstStyle/>
              <a:p>
                <a:pPr algn="ctr"/>
                <a:r>
                  <a:rPr lang="en-US" dirty="0" smtClean="0"/>
                  <a:t>All the training</a:t>
                </a:r>
              </a:p>
              <a:p>
                <a:pPr algn="ctr"/>
                <a:r>
                  <a:rPr lang="en-US" dirty="0" smtClean="0"/>
                  <a:t> data</a:t>
                </a:r>
                <a:endParaRPr lang="en-US" dirty="0"/>
              </a:p>
            </p:txBody>
          </p:sp>
          <p:grpSp>
            <p:nvGrpSpPr>
              <p:cNvPr id="6" name="Group 5"/>
              <p:cNvGrpSpPr/>
              <p:nvPr/>
            </p:nvGrpSpPr>
            <p:grpSpPr>
              <a:xfrm>
                <a:off x="7523292" y="3858983"/>
                <a:ext cx="2567762" cy="1382533"/>
                <a:chOff x="7523292" y="3858983"/>
                <a:chExt cx="2567762" cy="1382533"/>
              </a:xfrm>
            </p:grpSpPr>
            <p:sp>
              <p:nvSpPr>
                <p:cNvPr id="51" name="Rectangle 50"/>
                <p:cNvSpPr/>
                <p:nvPr/>
              </p:nvSpPr>
              <p:spPr>
                <a:xfrm>
                  <a:off x="8011883" y="3858983"/>
                  <a:ext cx="2079171" cy="1382533"/>
                </a:xfrm>
                <a:prstGeom prst="rect">
                  <a:avLst/>
                </a:prstGeom>
                <a:solidFill>
                  <a:srgbClr val="BC39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Learn Model Parameters</a:t>
                  </a:r>
                </a:p>
              </p:txBody>
            </p:sp>
            <p:cxnSp>
              <p:nvCxnSpPr>
                <p:cNvPr id="68" name="Straight Arrow Connector 67"/>
                <p:cNvCxnSpPr/>
                <p:nvPr/>
              </p:nvCxnSpPr>
              <p:spPr>
                <a:xfrm>
                  <a:off x="7523292" y="4867127"/>
                  <a:ext cx="358538" cy="0"/>
                </a:xfrm>
                <a:prstGeom prst="straightConnector1">
                  <a:avLst/>
                </a:prstGeom>
                <a:ln w="50800">
                  <a:solidFill>
                    <a:srgbClr val="F6AA1C"/>
                  </a:solidFill>
                  <a:tailEnd type="arrow"/>
                </a:ln>
              </p:spPr>
              <p:style>
                <a:lnRef idx="1">
                  <a:schemeClr val="accent1"/>
                </a:lnRef>
                <a:fillRef idx="0">
                  <a:schemeClr val="accent1"/>
                </a:fillRef>
                <a:effectRef idx="0">
                  <a:schemeClr val="accent1"/>
                </a:effectRef>
                <a:fontRef idx="minor">
                  <a:schemeClr val="tx1"/>
                </a:fontRef>
              </p:style>
            </p:cxnSp>
          </p:grpSp>
        </p:grpSp>
      </p:grpSp>
      <p:sp>
        <p:nvSpPr>
          <p:cNvPr id="69" name="Rectangle 68"/>
          <p:cNvSpPr/>
          <p:nvPr/>
        </p:nvSpPr>
        <p:spPr>
          <a:xfrm>
            <a:off x="2436437" y="4109934"/>
            <a:ext cx="7075714" cy="1060533"/>
          </a:xfrm>
          <a:prstGeom prst="rect">
            <a:avLst/>
          </a:prstGeom>
          <a:solidFill>
            <a:srgbClr val="D71A16">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Faster Learning ,Approximation</a:t>
            </a:r>
          </a:p>
          <a:p>
            <a:pPr algn="ctr"/>
            <a:r>
              <a:rPr lang="en-US" dirty="0" smtClean="0"/>
              <a:t>Vs</a:t>
            </a:r>
          </a:p>
          <a:p>
            <a:pPr algn="ctr"/>
            <a:r>
              <a:rPr lang="en-US" dirty="0" smtClean="0"/>
              <a:t> Long term trends , Accurate </a:t>
            </a:r>
            <a:r>
              <a:rPr lang="en-US" dirty="0" smtClean="0"/>
              <a:t>Learning</a:t>
            </a:r>
          </a:p>
        </p:txBody>
      </p:sp>
    </p:spTree>
    <p:extLst>
      <p:ext uri="{BB962C8B-B14F-4D97-AF65-F5344CB8AC3E}">
        <p14:creationId xmlns:p14="http://schemas.microsoft.com/office/powerpoint/2010/main" val="60280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TIMESCALEs FOR LEARNING</a:t>
            </a:r>
            <a:endParaRPr lang="en-US"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55242" y="2181225"/>
            <a:ext cx="8481515" cy="3678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436437" y="4109934"/>
            <a:ext cx="7075714" cy="1060533"/>
          </a:xfrm>
          <a:prstGeom prst="rect">
            <a:avLst/>
          </a:prstGeom>
          <a:solidFill>
            <a:srgbClr val="D71A16">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Algorithms for Contextual Multi-armed Bandit</a:t>
            </a:r>
          </a:p>
          <a:p>
            <a:pPr algn="ctr"/>
            <a:r>
              <a:rPr lang="en-US" dirty="0" err="1" smtClean="0"/>
              <a:t>LinUCB</a:t>
            </a:r>
            <a:r>
              <a:rPr lang="en-US" dirty="0" smtClean="0"/>
              <a:t> [ Li et al 2010]</a:t>
            </a:r>
          </a:p>
          <a:p>
            <a:pPr algn="ctr"/>
            <a:r>
              <a:rPr lang="en-US" dirty="0" smtClean="0"/>
              <a:t>Thompson Sampling with Logistic Regression[</a:t>
            </a:r>
            <a:r>
              <a:rPr lang="en-US" dirty="0" err="1" smtClean="0"/>
              <a:t>Chapelle</a:t>
            </a:r>
            <a:r>
              <a:rPr lang="en-US" dirty="0" smtClean="0"/>
              <a:t> and Li 2011 ]</a:t>
            </a:r>
            <a:endParaRPr lang="en-US" dirty="0"/>
          </a:p>
        </p:txBody>
      </p:sp>
    </p:spTree>
    <p:extLst>
      <p:ext uri="{BB962C8B-B14F-4D97-AF65-F5344CB8AC3E}">
        <p14:creationId xmlns:p14="http://schemas.microsoft.com/office/powerpoint/2010/main" val="1093399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Making System:  Architecture and components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0469593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STACK</a:t>
            </a:r>
            <a:endParaRPr lang="en-US" dirty="0"/>
          </a:p>
        </p:txBody>
      </p:sp>
      <p:sp>
        <p:nvSpPr>
          <p:cNvPr id="3" name="Content Placeholder 2"/>
          <p:cNvSpPr>
            <a:spLocks noGrp="1"/>
          </p:cNvSpPr>
          <p:nvPr>
            <p:ph sz="half" idx="1"/>
          </p:nvPr>
        </p:nvSpPr>
        <p:spPr/>
        <p:txBody>
          <a:bodyPr/>
          <a:lstStyle/>
          <a:p>
            <a:r>
              <a:rPr lang="en-US" dirty="0" smtClean="0"/>
              <a:t>Real time decision making</a:t>
            </a:r>
          </a:p>
          <a:p>
            <a:r>
              <a:rPr lang="en-US" dirty="0" smtClean="0"/>
              <a:t>Scalable System</a:t>
            </a:r>
          </a:p>
          <a:p>
            <a:r>
              <a:rPr lang="en-US" dirty="0" smtClean="0"/>
              <a:t>Batch and Online Learning</a:t>
            </a:r>
            <a:endParaRPr lang="en-US" dirty="0"/>
          </a:p>
        </p:txBody>
      </p:sp>
      <p:sp>
        <p:nvSpPr>
          <p:cNvPr id="10" name="Rectangle 9"/>
          <p:cNvSpPr/>
          <p:nvPr/>
        </p:nvSpPr>
        <p:spPr>
          <a:xfrm>
            <a:off x="4893708" y="3195638"/>
            <a:ext cx="6172296" cy="807708"/>
          </a:xfrm>
          <a:prstGeom prst="rect">
            <a:avLst/>
          </a:prstGeom>
          <a:solidFill>
            <a:srgbClr val="BC390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Analytics Framework</a:t>
            </a:r>
          </a:p>
        </p:txBody>
      </p:sp>
      <p:grpSp>
        <p:nvGrpSpPr>
          <p:cNvPr id="14" name="Group 13"/>
          <p:cNvGrpSpPr/>
          <p:nvPr/>
        </p:nvGrpSpPr>
        <p:grpSpPr>
          <a:xfrm>
            <a:off x="4893709" y="4081607"/>
            <a:ext cx="6172296" cy="762343"/>
            <a:chOff x="4915644" y="3657053"/>
            <a:chExt cx="6574913" cy="762343"/>
          </a:xfrm>
        </p:grpSpPr>
        <p:pic>
          <p:nvPicPr>
            <p:cNvPr id="6" name="Picture 2" descr="http://spark.apache.org/docs/latest/api/python/_static/spark-logo-h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644" y="3689711"/>
              <a:ext cx="1137056" cy="7296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descr="http://www.elodina.net/wp-content/uploads/2015/06/kafka-logo-600x3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338" y="3678826"/>
              <a:ext cx="1098938" cy="7374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6" descr="https://hadoop.apache.org/docs/r2.4.1/hadoop-project-dist/hadoop-hdfs/images/hdfs-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3125" y="3673291"/>
              <a:ext cx="1304303" cy="7294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http://doc.mapr.com/download/attachments/26982553/hbase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730" t="26518" r="12513" b="24465"/>
            <a:stretch/>
          </p:blipFill>
          <p:spPr bwMode="auto">
            <a:xfrm>
              <a:off x="7288258" y="3669341"/>
              <a:ext cx="1465239" cy="7325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0129594" y="3657053"/>
              <a:ext cx="1360963" cy="729685"/>
              <a:chOff x="4075836" y="3659335"/>
              <a:chExt cx="1828786" cy="910730"/>
            </a:xfrm>
          </p:grpSpPr>
          <p:sp>
            <p:nvSpPr>
              <p:cNvPr id="12" name="Rectangle 11"/>
              <p:cNvSpPr/>
              <p:nvPr/>
            </p:nvSpPr>
            <p:spPr>
              <a:xfrm>
                <a:off x="4075836" y="3659335"/>
                <a:ext cx="1828786" cy="91073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1"/>
                  </a:solidFill>
                </a:endParaRPr>
              </a:p>
            </p:txBody>
          </p:sp>
          <p:pic>
            <p:nvPicPr>
              <p:cNvPr id="13" name="Picture 2" descr="https://lh6.googleusercontent.com/eiPdbtc3z5nEJUQOWFmWKk1EhXiD96KJ9cYtYxSuutAH9MZ-EcumUrxVSIBOTMhuWSUn6kX7LOIrN8KnZVFukPJCFYVulJBLb5NU3tBxOjnc7mRxDrV3Y0z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6472" y="3840380"/>
                <a:ext cx="1607515" cy="54864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08221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 Distributed Messaging system</a:t>
            </a:r>
            <a:endParaRPr lang="en-US" dirty="0"/>
          </a:p>
        </p:txBody>
      </p:sp>
      <p:sp>
        <p:nvSpPr>
          <p:cNvPr id="3" name="Content Placeholder 2"/>
          <p:cNvSpPr>
            <a:spLocks noGrp="1"/>
          </p:cNvSpPr>
          <p:nvPr>
            <p:ph sz="half" idx="1"/>
          </p:nvPr>
        </p:nvSpPr>
        <p:spPr/>
        <p:txBody>
          <a:bodyPr/>
          <a:lstStyle/>
          <a:p>
            <a:r>
              <a:rPr lang="en-US" dirty="0" smtClean="0"/>
              <a:t>Distributed by design (Fault tolerant).</a:t>
            </a:r>
          </a:p>
          <a:p>
            <a:r>
              <a:rPr lang="en-US" dirty="0" smtClean="0"/>
              <a:t>Fast and Scalable.</a:t>
            </a:r>
            <a:endParaRPr lang="en-US" dirty="0"/>
          </a:p>
          <a:p>
            <a:r>
              <a:rPr lang="en-US" dirty="0"/>
              <a:t>H</a:t>
            </a:r>
            <a:r>
              <a:rPr lang="en-US" dirty="0" smtClean="0"/>
              <a:t>igh </a:t>
            </a:r>
            <a:r>
              <a:rPr lang="en-US" dirty="0"/>
              <a:t>throughput for both publishing and subscribing.</a:t>
            </a:r>
          </a:p>
          <a:p>
            <a:r>
              <a:rPr lang="en-US" dirty="0" smtClean="0"/>
              <a:t>Multi-subscribers.</a:t>
            </a:r>
            <a:endParaRPr lang="en-US" dirty="0"/>
          </a:p>
          <a:p>
            <a:r>
              <a:rPr lang="en-US" dirty="0"/>
              <a:t>P</a:t>
            </a:r>
            <a:r>
              <a:rPr lang="en-US" dirty="0" smtClean="0"/>
              <a:t>ersist </a:t>
            </a:r>
            <a:r>
              <a:rPr lang="en-US" dirty="0"/>
              <a:t>messages on disk </a:t>
            </a:r>
            <a:r>
              <a:rPr lang="en-US" dirty="0" smtClean="0"/>
              <a:t>: batched </a:t>
            </a:r>
            <a:r>
              <a:rPr lang="en-US" dirty="0"/>
              <a:t>consumption </a:t>
            </a:r>
            <a:r>
              <a:rPr lang="en-US" dirty="0" smtClean="0"/>
              <a:t>as well as </a:t>
            </a:r>
            <a:r>
              <a:rPr lang="en-US" dirty="0"/>
              <a:t>real time applications.</a:t>
            </a:r>
          </a:p>
        </p:txBody>
      </p:sp>
      <p:pic>
        <p:nvPicPr>
          <p:cNvPr id="5" name="Content Placeholder 4" descr="Kafka.png"/>
          <p:cNvPicPr>
            <a:picLocks noGrp="1" noChangeAspect="1"/>
          </p:cNvPicPr>
          <p:nvPr>
            <p:ph sz="half" idx="2"/>
          </p:nvPr>
        </p:nvPicPr>
        <p:blipFill>
          <a:blip r:embed="rId2">
            <a:extLst>
              <a:ext uri="{28A0092B-C50C-407E-A947-70E740481C1C}">
                <a14:useLocalDpi xmlns:a14="http://schemas.microsoft.com/office/drawing/2010/main" val="0"/>
              </a:ext>
            </a:extLst>
          </a:blip>
          <a:srcRect l="-15884" r="-15884"/>
          <a:stretch>
            <a:fillRect/>
          </a:stretch>
        </p:blipFill>
        <p:spPr/>
      </p:pic>
      <p:sp>
        <p:nvSpPr>
          <p:cNvPr id="6" name="TextBox 5"/>
          <p:cNvSpPr txBox="1"/>
          <p:nvPr/>
        </p:nvSpPr>
        <p:spPr>
          <a:xfrm>
            <a:off x="8427612" y="6449737"/>
            <a:ext cx="1633781" cy="276999"/>
          </a:xfrm>
          <a:prstGeom prst="rect">
            <a:avLst/>
          </a:prstGeom>
          <a:noFill/>
        </p:spPr>
        <p:txBody>
          <a:bodyPr wrap="none" rtlCol="0">
            <a:spAutoFit/>
          </a:bodyPr>
          <a:lstStyle/>
          <a:p>
            <a:r>
              <a:rPr lang="en-US" sz="1200" dirty="0"/>
              <a:t>http://</a:t>
            </a:r>
            <a:r>
              <a:rPr lang="en-US" sz="1200" dirty="0" err="1"/>
              <a:t>kafka.apache.org</a:t>
            </a:r>
            <a:r>
              <a:rPr lang="en-US" sz="1200" dirty="0"/>
              <a:t>/</a:t>
            </a:r>
          </a:p>
        </p:txBody>
      </p:sp>
    </p:spTree>
    <p:extLst>
      <p:ext uri="{BB962C8B-B14F-4D97-AF65-F5344CB8AC3E}">
        <p14:creationId xmlns:p14="http://schemas.microsoft.com/office/powerpoint/2010/main" val="4110716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a:t>
            </a:r>
            <a:endParaRPr lang="en-US" dirty="0"/>
          </a:p>
        </p:txBody>
      </p:sp>
    </p:spTree>
    <p:extLst>
      <p:ext uri="{BB962C8B-B14F-4D97-AF65-F5344CB8AC3E}">
        <p14:creationId xmlns:p14="http://schemas.microsoft.com/office/powerpoint/2010/main" val="32786087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and SPARK STREAMING</a:t>
            </a:r>
            <a:endParaRPr lang="en-US" dirty="0"/>
          </a:p>
        </p:txBody>
      </p:sp>
      <p:sp>
        <p:nvSpPr>
          <p:cNvPr id="3" name="Content Placeholder 2"/>
          <p:cNvSpPr>
            <a:spLocks noGrp="1"/>
          </p:cNvSpPr>
          <p:nvPr>
            <p:ph sz="half" idx="1"/>
          </p:nvPr>
        </p:nvSpPr>
        <p:spPr>
          <a:xfrm>
            <a:off x="581193" y="2244498"/>
            <a:ext cx="5422390" cy="3633047"/>
          </a:xfrm>
        </p:spPr>
        <p:txBody>
          <a:bodyPr/>
          <a:lstStyle/>
          <a:p>
            <a:r>
              <a:rPr lang="en-US" dirty="0"/>
              <a:t>H</a:t>
            </a:r>
            <a:r>
              <a:rPr lang="en-US" dirty="0" smtClean="0"/>
              <a:t>igh </a:t>
            </a:r>
            <a:r>
              <a:rPr lang="en-US" dirty="0"/>
              <a:t>volume data processing for feature extraction as a means of modeling business environment state;</a:t>
            </a:r>
          </a:p>
          <a:p>
            <a:r>
              <a:rPr lang="en-US" dirty="0"/>
              <a:t>M</a:t>
            </a:r>
            <a:r>
              <a:rPr lang="en-US" dirty="0" smtClean="0"/>
              <a:t>odel </a:t>
            </a:r>
            <a:r>
              <a:rPr lang="en-US" dirty="0"/>
              <a:t>training on historical </a:t>
            </a:r>
            <a:r>
              <a:rPr lang="en-US" dirty="0" smtClean="0"/>
              <a:t>events</a:t>
            </a:r>
            <a:endParaRPr lang="en-US" dirty="0"/>
          </a:p>
          <a:p>
            <a:r>
              <a:rPr lang="en-US" dirty="0" smtClean="0"/>
              <a:t>Stream processing for Online updates</a:t>
            </a:r>
          </a:p>
          <a:p>
            <a:r>
              <a:rPr lang="en-US" dirty="0" smtClean="0"/>
              <a:t>Machine Learning Library</a:t>
            </a:r>
            <a:endParaRPr lang="en-US" dirty="0"/>
          </a:p>
        </p:txBody>
      </p:sp>
      <p:sp>
        <p:nvSpPr>
          <p:cNvPr id="5" name="AutoShape 4" descr="https://spark.apache.org/docs/0.8.0/img/cluster-overview.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2" descr="http://spark.apache.org/images/spark-logo-tradema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503" y="5519057"/>
            <a:ext cx="1866470" cy="947061"/>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 descr="C:\Users\Girish Kathalgiri\Downloads\Sp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770" y="2545625"/>
            <a:ext cx="4927963" cy="28294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68832" y="6492687"/>
            <a:ext cx="1659429" cy="276999"/>
          </a:xfrm>
          <a:prstGeom prst="rect">
            <a:avLst/>
          </a:prstGeom>
          <a:noFill/>
        </p:spPr>
        <p:txBody>
          <a:bodyPr wrap="none" rtlCol="0">
            <a:spAutoFit/>
          </a:bodyPr>
          <a:lstStyle/>
          <a:p>
            <a:r>
              <a:rPr lang="en-US" sz="1200" dirty="0"/>
              <a:t>http://</a:t>
            </a:r>
            <a:r>
              <a:rPr lang="en-US" sz="1200" dirty="0" err="1"/>
              <a:t>spark.apache.org</a:t>
            </a:r>
            <a:r>
              <a:rPr lang="en-US" sz="1200" dirty="0"/>
              <a:t>/</a:t>
            </a:r>
          </a:p>
        </p:txBody>
      </p:sp>
    </p:spTree>
    <p:extLst>
      <p:ext uri="{BB962C8B-B14F-4D97-AF65-F5344CB8AC3E}">
        <p14:creationId xmlns:p14="http://schemas.microsoft.com/office/powerpoint/2010/main" val="1076742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MLLIB : Machine Learning Library</a:t>
            </a:r>
            <a:endParaRPr lang="en-US" dirty="0"/>
          </a:p>
        </p:txBody>
      </p:sp>
      <p:sp>
        <p:nvSpPr>
          <p:cNvPr id="3" name="Content Placeholder 2"/>
          <p:cNvSpPr>
            <a:spLocks noGrp="1"/>
          </p:cNvSpPr>
          <p:nvPr>
            <p:ph sz="half" idx="1"/>
          </p:nvPr>
        </p:nvSpPr>
        <p:spPr/>
        <p:txBody>
          <a:bodyPr/>
          <a:lstStyle/>
          <a:p>
            <a:r>
              <a:rPr lang="en-US" dirty="0"/>
              <a:t>Spark Integration</a:t>
            </a:r>
          </a:p>
          <a:p>
            <a:r>
              <a:rPr lang="en-US" dirty="0"/>
              <a:t>Distributed Machine Learning  </a:t>
            </a:r>
            <a:r>
              <a:rPr lang="en-US" dirty="0" smtClean="0"/>
              <a:t/>
            </a:r>
            <a:br>
              <a:rPr lang="en-US" dirty="0" smtClean="0"/>
            </a:br>
            <a:r>
              <a:rPr lang="en-US" dirty="0" smtClean="0"/>
              <a:t>Algorithms </a:t>
            </a:r>
            <a:endParaRPr lang="en-US" dirty="0"/>
          </a:p>
          <a:p>
            <a:r>
              <a:rPr lang="en-US" dirty="0"/>
              <a:t>Algorithmic Optimization</a:t>
            </a:r>
          </a:p>
          <a:p>
            <a:r>
              <a:rPr lang="en-US" dirty="0"/>
              <a:t>High and Developer APIs </a:t>
            </a:r>
          </a:p>
          <a:p>
            <a:r>
              <a:rPr lang="en-US" dirty="0"/>
              <a:t>Community </a:t>
            </a:r>
          </a:p>
        </p:txBody>
      </p:sp>
      <p:sp>
        <p:nvSpPr>
          <p:cNvPr id="5" name="AutoShape 4" descr="https://spark.apache.org/docs/0.8.0/img/cluster-overview.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p:cNvGrpSpPr/>
          <p:nvPr/>
        </p:nvGrpSpPr>
        <p:grpSpPr>
          <a:xfrm>
            <a:off x="4855028" y="2284504"/>
            <a:ext cx="7239839" cy="3397840"/>
            <a:chOff x="4571042" y="2251846"/>
            <a:chExt cx="7501296" cy="3539360"/>
          </a:xfrm>
        </p:grpSpPr>
        <p:grpSp>
          <p:nvGrpSpPr>
            <p:cNvPr id="7" name="Group 6"/>
            <p:cNvGrpSpPr/>
            <p:nvPr/>
          </p:nvGrpSpPr>
          <p:grpSpPr>
            <a:xfrm>
              <a:off x="4571042" y="2264558"/>
              <a:ext cx="2428584" cy="1708754"/>
              <a:chOff x="303730" y="1196752"/>
              <a:chExt cx="2813066" cy="1895503"/>
            </a:xfrm>
          </p:grpSpPr>
          <p:sp>
            <p:nvSpPr>
              <p:cNvPr id="8" name="Freeform 7"/>
              <p:cNvSpPr/>
              <p:nvPr/>
            </p:nvSpPr>
            <p:spPr>
              <a:xfrm>
                <a:off x="303730" y="1196752"/>
                <a:ext cx="2813066" cy="559481"/>
              </a:xfrm>
              <a:custGeom>
                <a:avLst/>
                <a:gdLst>
                  <a:gd name="connsiteX0" fmla="*/ 0 w 1380273"/>
                  <a:gd name="connsiteY0" fmla="*/ 0 h 345600"/>
                  <a:gd name="connsiteX1" fmla="*/ 1380273 w 1380273"/>
                  <a:gd name="connsiteY1" fmla="*/ 0 h 345600"/>
                  <a:gd name="connsiteX2" fmla="*/ 1380273 w 1380273"/>
                  <a:gd name="connsiteY2" fmla="*/ 345600 h 345600"/>
                  <a:gd name="connsiteX3" fmla="*/ 0 w 1380273"/>
                  <a:gd name="connsiteY3" fmla="*/ 345600 h 345600"/>
                  <a:gd name="connsiteX4" fmla="*/ 0 w 1380273"/>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345600">
                    <a:moveTo>
                      <a:pt x="0" y="0"/>
                    </a:moveTo>
                    <a:lnTo>
                      <a:pt x="1380273" y="0"/>
                    </a:lnTo>
                    <a:lnTo>
                      <a:pt x="1380273" y="345600"/>
                    </a:lnTo>
                    <a:lnTo>
                      <a:pt x="0" y="3456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algn="ctr" defTabSz="711039">
                  <a:lnSpc>
                    <a:spcPct val="90000"/>
                  </a:lnSpc>
                  <a:spcBef>
                    <a:spcPct val="0"/>
                  </a:spcBef>
                  <a:spcAft>
                    <a:spcPct val="35000"/>
                  </a:spcAft>
                </a:pPr>
                <a:r>
                  <a:rPr lang="en-US" sz="1600" b="1" dirty="0" smtClean="0">
                    <a:solidFill>
                      <a:prstClr val="white"/>
                    </a:solidFill>
                  </a:rPr>
                  <a:t>Basic Statistics</a:t>
                </a:r>
                <a:endParaRPr lang="en-US" sz="1600" b="1" dirty="0">
                  <a:solidFill>
                    <a:prstClr val="white"/>
                  </a:solidFill>
                </a:endParaRPr>
              </a:p>
            </p:txBody>
          </p:sp>
          <p:sp>
            <p:nvSpPr>
              <p:cNvPr id="9" name="Freeform 8"/>
              <p:cNvSpPr/>
              <p:nvPr/>
            </p:nvSpPr>
            <p:spPr>
              <a:xfrm>
                <a:off x="303730" y="1745668"/>
                <a:ext cx="2791118" cy="1346587"/>
              </a:xfrm>
              <a:custGeom>
                <a:avLst/>
                <a:gdLst>
                  <a:gd name="connsiteX0" fmla="*/ 0 w 1380273"/>
                  <a:gd name="connsiteY0" fmla="*/ 0 h 4216320"/>
                  <a:gd name="connsiteX1" fmla="*/ 1380273 w 1380273"/>
                  <a:gd name="connsiteY1" fmla="*/ 0 h 4216320"/>
                  <a:gd name="connsiteX2" fmla="*/ 1380273 w 1380273"/>
                  <a:gd name="connsiteY2" fmla="*/ 4216320 h 4216320"/>
                  <a:gd name="connsiteX3" fmla="*/ 0 w 1380273"/>
                  <a:gd name="connsiteY3" fmla="*/ 4216320 h 4216320"/>
                  <a:gd name="connsiteX4" fmla="*/ 0 w 1380273"/>
                  <a:gd name="connsiteY4" fmla="*/ 0 h 4216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4216320">
                    <a:moveTo>
                      <a:pt x="0" y="0"/>
                    </a:moveTo>
                    <a:lnTo>
                      <a:pt x="1380273" y="0"/>
                    </a:lnTo>
                    <a:lnTo>
                      <a:pt x="1380273" y="4216320"/>
                    </a:lnTo>
                    <a:lnTo>
                      <a:pt x="0" y="4216320"/>
                    </a:lnTo>
                    <a:lnTo>
                      <a:pt x="0" y="0"/>
                    </a:lnTo>
                    <a:close/>
                  </a:path>
                </a:pathLst>
              </a:cu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0" bIns="0" numCol="1" spcCol="1270" anchor="ctr" anchorCtr="0">
                <a:noAutofit/>
              </a:bodyPr>
              <a:lstStyle/>
              <a:p>
                <a:pPr marL="0" lvl="1" algn="ctr" defTabSz="533278">
                  <a:lnSpc>
                    <a:spcPct val="90000"/>
                  </a:lnSpc>
                  <a:spcBef>
                    <a:spcPct val="0"/>
                  </a:spcBef>
                  <a:spcAft>
                    <a:spcPct val="15000"/>
                  </a:spcAft>
                </a:pPr>
                <a:r>
                  <a:rPr lang="en-US" sz="1400" dirty="0" smtClean="0">
                    <a:solidFill>
                      <a:srgbClr val="009CE1">
                        <a:lumMod val="75000"/>
                      </a:srgbClr>
                    </a:solidFill>
                  </a:rPr>
                  <a:t>Summary Statistics</a:t>
                </a:r>
              </a:p>
              <a:p>
                <a:pPr marL="0" lvl="1" algn="ctr" defTabSz="533278">
                  <a:lnSpc>
                    <a:spcPct val="90000"/>
                  </a:lnSpc>
                  <a:spcBef>
                    <a:spcPct val="0"/>
                  </a:spcBef>
                  <a:spcAft>
                    <a:spcPct val="15000"/>
                  </a:spcAft>
                </a:pPr>
                <a:r>
                  <a:rPr lang="en-US" sz="1400" dirty="0" smtClean="0">
                    <a:solidFill>
                      <a:srgbClr val="009CE1">
                        <a:lumMod val="75000"/>
                      </a:srgbClr>
                    </a:solidFill>
                  </a:rPr>
                  <a:t>Correlations</a:t>
                </a:r>
              </a:p>
              <a:p>
                <a:pPr marL="0" lvl="1" algn="ctr" defTabSz="533278">
                  <a:lnSpc>
                    <a:spcPct val="90000"/>
                  </a:lnSpc>
                  <a:spcBef>
                    <a:spcPct val="0"/>
                  </a:spcBef>
                  <a:spcAft>
                    <a:spcPct val="15000"/>
                  </a:spcAft>
                </a:pPr>
                <a:r>
                  <a:rPr lang="en-US" sz="1400" dirty="0" smtClean="0">
                    <a:solidFill>
                      <a:srgbClr val="009CE1">
                        <a:lumMod val="75000"/>
                      </a:srgbClr>
                    </a:solidFill>
                  </a:rPr>
                  <a:t>Stratified Sampling</a:t>
                </a:r>
              </a:p>
              <a:p>
                <a:pPr marL="0" lvl="1" algn="ctr" defTabSz="533278">
                  <a:lnSpc>
                    <a:spcPct val="90000"/>
                  </a:lnSpc>
                  <a:spcBef>
                    <a:spcPct val="0"/>
                  </a:spcBef>
                  <a:spcAft>
                    <a:spcPct val="15000"/>
                  </a:spcAft>
                </a:pPr>
                <a:r>
                  <a:rPr lang="en-US" sz="1400" dirty="0" smtClean="0">
                    <a:solidFill>
                      <a:srgbClr val="009CE1">
                        <a:lumMod val="75000"/>
                      </a:srgbClr>
                    </a:solidFill>
                  </a:rPr>
                  <a:t>Hypothesis testing</a:t>
                </a:r>
              </a:p>
              <a:p>
                <a:pPr marL="0" lvl="1" algn="ctr" defTabSz="533278">
                  <a:lnSpc>
                    <a:spcPct val="90000"/>
                  </a:lnSpc>
                  <a:spcBef>
                    <a:spcPct val="0"/>
                  </a:spcBef>
                  <a:spcAft>
                    <a:spcPct val="15000"/>
                  </a:spcAft>
                </a:pPr>
                <a:r>
                  <a:rPr lang="en-US" sz="1400" dirty="0" smtClean="0">
                    <a:solidFill>
                      <a:srgbClr val="009CE1">
                        <a:lumMod val="75000"/>
                      </a:srgbClr>
                    </a:solidFill>
                  </a:rPr>
                  <a:t>Random Data Generator</a:t>
                </a:r>
                <a:endParaRPr lang="en-US" sz="1400" dirty="0">
                  <a:solidFill>
                    <a:srgbClr val="009CE1">
                      <a:lumMod val="75000"/>
                    </a:srgbClr>
                  </a:solidFill>
                </a:endParaRPr>
              </a:p>
            </p:txBody>
          </p:sp>
        </p:grpSp>
        <p:grpSp>
          <p:nvGrpSpPr>
            <p:cNvPr id="10" name="Group 9"/>
            <p:cNvGrpSpPr/>
            <p:nvPr/>
          </p:nvGrpSpPr>
          <p:grpSpPr>
            <a:xfrm>
              <a:off x="7097968" y="2251847"/>
              <a:ext cx="2435192" cy="1721466"/>
              <a:chOff x="303729" y="1196752"/>
              <a:chExt cx="2835126" cy="1895503"/>
            </a:xfrm>
          </p:grpSpPr>
          <p:sp>
            <p:nvSpPr>
              <p:cNvPr id="11" name="Freeform 10"/>
              <p:cNvSpPr/>
              <p:nvPr/>
            </p:nvSpPr>
            <p:spPr>
              <a:xfrm>
                <a:off x="303729" y="1196752"/>
                <a:ext cx="2835126" cy="548915"/>
              </a:xfrm>
              <a:custGeom>
                <a:avLst/>
                <a:gdLst>
                  <a:gd name="connsiteX0" fmla="*/ 0 w 1380273"/>
                  <a:gd name="connsiteY0" fmla="*/ 0 h 345600"/>
                  <a:gd name="connsiteX1" fmla="*/ 1380273 w 1380273"/>
                  <a:gd name="connsiteY1" fmla="*/ 0 h 345600"/>
                  <a:gd name="connsiteX2" fmla="*/ 1380273 w 1380273"/>
                  <a:gd name="connsiteY2" fmla="*/ 345600 h 345600"/>
                  <a:gd name="connsiteX3" fmla="*/ 0 w 1380273"/>
                  <a:gd name="connsiteY3" fmla="*/ 345600 h 345600"/>
                  <a:gd name="connsiteX4" fmla="*/ 0 w 1380273"/>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345600">
                    <a:moveTo>
                      <a:pt x="0" y="0"/>
                    </a:moveTo>
                    <a:lnTo>
                      <a:pt x="1380273" y="0"/>
                    </a:lnTo>
                    <a:lnTo>
                      <a:pt x="1380273" y="345600"/>
                    </a:lnTo>
                    <a:lnTo>
                      <a:pt x="0" y="3456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algn="ctr" defTabSz="711039">
                  <a:lnSpc>
                    <a:spcPct val="90000"/>
                  </a:lnSpc>
                  <a:spcBef>
                    <a:spcPct val="0"/>
                  </a:spcBef>
                  <a:spcAft>
                    <a:spcPct val="35000"/>
                  </a:spcAft>
                </a:pPr>
                <a:r>
                  <a:rPr lang="en-US" sz="1600" b="1" dirty="0" smtClean="0">
                    <a:solidFill>
                      <a:prstClr val="white"/>
                    </a:solidFill>
                  </a:rPr>
                  <a:t>Classification and </a:t>
                </a:r>
              </a:p>
              <a:p>
                <a:pPr algn="ctr" defTabSz="711039">
                  <a:lnSpc>
                    <a:spcPct val="90000"/>
                  </a:lnSpc>
                  <a:spcBef>
                    <a:spcPct val="0"/>
                  </a:spcBef>
                  <a:spcAft>
                    <a:spcPct val="35000"/>
                  </a:spcAft>
                </a:pPr>
                <a:r>
                  <a:rPr lang="en-US" sz="1600" b="1" dirty="0" smtClean="0">
                    <a:solidFill>
                      <a:prstClr val="white"/>
                    </a:solidFill>
                  </a:rPr>
                  <a:t>Regression</a:t>
                </a:r>
                <a:endParaRPr lang="en-US" sz="1600" b="1" dirty="0">
                  <a:solidFill>
                    <a:prstClr val="white"/>
                  </a:solidFill>
                </a:endParaRPr>
              </a:p>
            </p:txBody>
          </p:sp>
          <p:sp>
            <p:nvSpPr>
              <p:cNvPr id="12" name="Freeform 11"/>
              <p:cNvSpPr/>
              <p:nvPr/>
            </p:nvSpPr>
            <p:spPr>
              <a:xfrm>
                <a:off x="303730" y="1745668"/>
                <a:ext cx="2813066" cy="1346587"/>
              </a:xfrm>
              <a:custGeom>
                <a:avLst/>
                <a:gdLst>
                  <a:gd name="connsiteX0" fmla="*/ 0 w 1380273"/>
                  <a:gd name="connsiteY0" fmla="*/ 0 h 4216320"/>
                  <a:gd name="connsiteX1" fmla="*/ 1380273 w 1380273"/>
                  <a:gd name="connsiteY1" fmla="*/ 0 h 4216320"/>
                  <a:gd name="connsiteX2" fmla="*/ 1380273 w 1380273"/>
                  <a:gd name="connsiteY2" fmla="*/ 4216320 h 4216320"/>
                  <a:gd name="connsiteX3" fmla="*/ 0 w 1380273"/>
                  <a:gd name="connsiteY3" fmla="*/ 4216320 h 4216320"/>
                  <a:gd name="connsiteX4" fmla="*/ 0 w 1380273"/>
                  <a:gd name="connsiteY4" fmla="*/ 0 h 4216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4216320">
                    <a:moveTo>
                      <a:pt x="0" y="0"/>
                    </a:moveTo>
                    <a:lnTo>
                      <a:pt x="1380273" y="0"/>
                    </a:lnTo>
                    <a:lnTo>
                      <a:pt x="1380273" y="4216320"/>
                    </a:lnTo>
                    <a:lnTo>
                      <a:pt x="0" y="4216320"/>
                    </a:lnTo>
                    <a:lnTo>
                      <a:pt x="0" y="0"/>
                    </a:lnTo>
                    <a:close/>
                  </a:path>
                </a:pathLst>
              </a:cu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0" bIns="0" numCol="1" spcCol="1270" anchor="ctr" anchorCtr="0">
                <a:noAutofit/>
              </a:bodyPr>
              <a:lstStyle/>
              <a:p>
                <a:pPr marL="0" lvl="1" algn="ctr" defTabSz="533278">
                  <a:lnSpc>
                    <a:spcPct val="90000"/>
                  </a:lnSpc>
                  <a:spcBef>
                    <a:spcPct val="0"/>
                  </a:spcBef>
                  <a:spcAft>
                    <a:spcPct val="15000"/>
                  </a:spcAft>
                </a:pPr>
                <a:r>
                  <a:rPr lang="en-US" sz="1400" dirty="0" smtClean="0">
                    <a:solidFill>
                      <a:srgbClr val="009CE1">
                        <a:lumMod val="75000"/>
                      </a:srgbClr>
                    </a:solidFill>
                  </a:rPr>
                  <a:t>Linear Models ( SVM, logistic regression )</a:t>
                </a:r>
              </a:p>
              <a:p>
                <a:pPr marL="0" lvl="1" algn="ctr" defTabSz="533278">
                  <a:lnSpc>
                    <a:spcPct val="90000"/>
                  </a:lnSpc>
                  <a:spcBef>
                    <a:spcPct val="0"/>
                  </a:spcBef>
                  <a:spcAft>
                    <a:spcPct val="15000"/>
                  </a:spcAft>
                </a:pPr>
                <a:r>
                  <a:rPr lang="en-US" sz="1400" dirty="0" smtClean="0">
                    <a:solidFill>
                      <a:srgbClr val="009CE1">
                        <a:lumMod val="75000"/>
                      </a:srgbClr>
                    </a:solidFill>
                  </a:rPr>
                  <a:t>Naïve </a:t>
                </a:r>
                <a:r>
                  <a:rPr lang="en-US" sz="1400" dirty="0" err="1" smtClean="0">
                    <a:solidFill>
                      <a:srgbClr val="009CE1">
                        <a:lumMod val="75000"/>
                      </a:srgbClr>
                    </a:solidFill>
                  </a:rPr>
                  <a:t>bayes</a:t>
                </a:r>
                <a:endParaRPr lang="en-US" sz="1400" dirty="0" smtClean="0">
                  <a:solidFill>
                    <a:srgbClr val="009CE1">
                      <a:lumMod val="75000"/>
                    </a:srgbClr>
                  </a:solidFill>
                </a:endParaRPr>
              </a:p>
              <a:p>
                <a:pPr marL="0" lvl="1" algn="ctr" defTabSz="533278">
                  <a:lnSpc>
                    <a:spcPct val="90000"/>
                  </a:lnSpc>
                  <a:spcBef>
                    <a:spcPct val="0"/>
                  </a:spcBef>
                  <a:spcAft>
                    <a:spcPct val="15000"/>
                  </a:spcAft>
                </a:pPr>
                <a:r>
                  <a:rPr lang="en-US" sz="1400" dirty="0" smtClean="0">
                    <a:solidFill>
                      <a:srgbClr val="009CE1">
                        <a:lumMod val="75000"/>
                      </a:srgbClr>
                    </a:solidFill>
                  </a:rPr>
                  <a:t>Tree based models ( GBT, RF, DT)</a:t>
                </a:r>
              </a:p>
            </p:txBody>
          </p:sp>
        </p:grpSp>
        <p:grpSp>
          <p:nvGrpSpPr>
            <p:cNvPr id="13" name="Group 12"/>
            <p:cNvGrpSpPr/>
            <p:nvPr/>
          </p:nvGrpSpPr>
          <p:grpSpPr>
            <a:xfrm>
              <a:off x="9578564" y="2251846"/>
              <a:ext cx="2449229" cy="1721467"/>
              <a:chOff x="303730" y="1196752"/>
              <a:chExt cx="2738903" cy="1895503"/>
            </a:xfrm>
          </p:grpSpPr>
          <p:sp>
            <p:nvSpPr>
              <p:cNvPr id="14" name="Freeform 13"/>
              <p:cNvSpPr/>
              <p:nvPr/>
            </p:nvSpPr>
            <p:spPr>
              <a:xfrm>
                <a:off x="303730" y="1196752"/>
                <a:ext cx="2738903" cy="548915"/>
              </a:xfrm>
              <a:custGeom>
                <a:avLst/>
                <a:gdLst>
                  <a:gd name="connsiteX0" fmla="*/ 0 w 1380273"/>
                  <a:gd name="connsiteY0" fmla="*/ 0 h 345600"/>
                  <a:gd name="connsiteX1" fmla="*/ 1380273 w 1380273"/>
                  <a:gd name="connsiteY1" fmla="*/ 0 h 345600"/>
                  <a:gd name="connsiteX2" fmla="*/ 1380273 w 1380273"/>
                  <a:gd name="connsiteY2" fmla="*/ 345600 h 345600"/>
                  <a:gd name="connsiteX3" fmla="*/ 0 w 1380273"/>
                  <a:gd name="connsiteY3" fmla="*/ 345600 h 345600"/>
                  <a:gd name="connsiteX4" fmla="*/ 0 w 1380273"/>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345600">
                    <a:moveTo>
                      <a:pt x="0" y="0"/>
                    </a:moveTo>
                    <a:lnTo>
                      <a:pt x="1380273" y="0"/>
                    </a:lnTo>
                    <a:lnTo>
                      <a:pt x="1380273" y="345600"/>
                    </a:lnTo>
                    <a:lnTo>
                      <a:pt x="0" y="3456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algn="ctr" defTabSz="711039">
                  <a:lnSpc>
                    <a:spcPct val="90000"/>
                  </a:lnSpc>
                  <a:spcBef>
                    <a:spcPct val="0"/>
                  </a:spcBef>
                  <a:spcAft>
                    <a:spcPct val="35000"/>
                  </a:spcAft>
                </a:pPr>
                <a:r>
                  <a:rPr lang="en-US" sz="1600" b="1" dirty="0" smtClean="0">
                    <a:solidFill>
                      <a:prstClr val="white"/>
                    </a:solidFill>
                  </a:rPr>
                  <a:t>Collaborative filtering</a:t>
                </a:r>
                <a:endParaRPr lang="en-US" sz="1600" b="1" dirty="0">
                  <a:solidFill>
                    <a:prstClr val="white"/>
                  </a:solidFill>
                </a:endParaRPr>
              </a:p>
            </p:txBody>
          </p:sp>
          <p:sp>
            <p:nvSpPr>
              <p:cNvPr id="15" name="Freeform 14"/>
              <p:cNvSpPr/>
              <p:nvPr/>
            </p:nvSpPr>
            <p:spPr>
              <a:xfrm>
                <a:off x="303730" y="1745668"/>
                <a:ext cx="2717711" cy="1346587"/>
              </a:xfrm>
              <a:custGeom>
                <a:avLst/>
                <a:gdLst>
                  <a:gd name="connsiteX0" fmla="*/ 0 w 1380273"/>
                  <a:gd name="connsiteY0" fmla="*/ 0 h 4216320"/>
                  <a:gd name="connsiteX1" fmla="*/ 1380273 w 1380273"/>
                  <a:gd name="connsiteY1" fmla="*/ 0 h 4216320"/>
                  <a:gd name="connsiteX2" fmla="*/ 1380273 w 1380273"/>
                  <a:gd name="connsiteY2" fmla="*/ 4216320 h 4216320"/>
                  <a:gd name="connsiteX3" fmla="*/ 0 w 1380273"/>
                  <a:gd name="connsiteY3" fmla="*/ 4216320 h 4216320"/>
                  <a:gd name="connsiteX4" fmla="*/ 0 w 1380273"/>
                  <a:gd name="connsiteY4" fmla="*/ 0 h 4216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4216320">
                    <a:moveTo>
                      <a:pt x="0" y="0"/>
                    </a:moveTo>
                    <a:lnTo>
                      <a:pt x="1380273" y="0"/>
                    </a:lnTo>
                    <a:lnTo>
                      <a:pt x="1380273" y="4216320"/>
                    </a:lnTo>
                    <a:lnTo>
                      <a:pt x="0" y="4216320"/>
                    </a:lnTo>
                    <a:lnTo>
                      <a:pt x="0" y="0"/>
                    </a:lnTo>
                    <a:close/>
                  </a:path>
                </a:pathLst>
              </a:cu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0" bIns="0" numCol="1" spcCol="1270" anchor="ctr" anchorCtr="0">
                <a:noAutofit/>
              </a:bodyPr>
              <a:lstStyle/>
              <a:p>
                <a:pPr marL="0" lvl="1" algn="ctr" defTabSz="533278">
                  <a:lnSpc>
                    <a:spcPct val="90000"/>
                  </a:lnSpc>
                  <a:spcBef>
                    <a:spcPct val="0"/>
                  </a:spcBef>
                  <a:spcAft>
                    <a:spcPct val="15000"/>
                  </a:spcAft>
                </a:pPr>
                <a:r>
                  <a:rPr lang="en-US" sz="1400" dirty="0" smtClean="0">
                    <a:solidFill>
                      <a:srgbClr val="009CE1">
                        <a:lumMod val="75000"/>
                      </a:srgbClr>
                    </a:solidFill>
                  </a:rPr>
                  <a:t>Alternating</a:t>
                </a:r>
              </a:p>
              <a:p>
                <a:pPr marL="0" lvl="1" algn="ctr" defTabSz="533278">
                  <a:lnSpc>
                    <a:spcPct val="90000"/>
                  </a:lnSpc>
                  <a:spcBef>
                    <a:spcPct val="0"/>
                  </a:spcBef>
                  <a:spcAft>
                    <a:spcPct val="15000"/>
                  </a:spcAft>
                </a:pPr>
                <a:r>
                  <a:rPr lang="en-US" sz="1400" dirty="0" smtClean="0">
                    <a:solidFill>
                      <a:srgbClr val="009CE1">
                        <a:lumMod val="75000"/>
                      </a:srgbClr>
                    </a:solidFill>
                  </a:rPr>
                  <a:t>Least </a:t>
                </a:r>
              </a:p>
              <a:p>
                <a:pPr marL="0" lvl="1" algn="ctr" defTabSz="533278">
                  <a:lnSpc>
                    <a:spcPct val="90000"/>
                  </a:lnSpc>
                  <a:spcBef>
                    <a:spcPct val="0"/>
                  </a:spcBef>
                  <a:spcAft>
                    <a:spcPct val="15000"/>
                  </a:spcAft>
                </a:pPr>
                <a:r>
                  <a:rPr lang="en-US" sz="1400" dirty="0" smtClean="0">
                    <a:solidFill>
                      <a:srgbClr val="009CE1">
                        <a:lumMod val="75000"/>
                      </a:srgbClr>
                    </a:solidFill>
                  </a:rPr>
                  <a:t>Squares</a:t>
                </a:r>
              </a:p>
              <a:p>
                <a:pPr marL="0" lvl="1" algn="ctr" defTabSz="533278">
                  <a:lnSpc>
                    <a:spcPct val="90000"/>
                  </a:lnSpc>
                  <a:spcBef>
                    <a:spcPct val="0"/>
                  </a:spcBef>
                  <a:spcAft>
                    <a:spcPct val="15000"/>
                  </a:spcAft>
                </a:pPr>
                <a:r>
                  <a:rPr lang="en-US" sz="1400" dirty="0" smtClean="0">
                    <a:solidFill>
                      <a:srgbClr val="009CE1">
                        <a:lumMod val="75000"/>
                      </a:srgbClr>
                    </a:solidFill>
                  </a:rPr>
                  <a:t>(ALS)</a:t>
                </a:r>
                <a:endParaRPr lang="en-US" sz="1400" dirty="0">
                  <a:solidFill>
                    <a:srgbClr val="009CE1">
                      <a:lumMod val="75000"/>
                    </a:srgbClr>
                  </a:solidFill>
                </a:endParaRPr>
              </a:p>
            </p:txBody>
          </p:sp>
        </p:grpSp>
        <p:grpSp>
          <p:nvGrpSpPr>
            <p:cNvPr id="18" name="Group 17"/>
            <p:cNvGrpSpPr/>
            <p:nvPr/>
          </p:nvGrpSpPr>
          <p:grpSpPr>
            <a:xfrm>
              <a:off x="9589449" y="4063013"/>
              <a:ext cx="2482889" cy="1728193"/>
              <a:chOff x="303730" y="1196752"/>
              <a:chExt cx="2813066" cy="1895503"/>
            </a:xfrm>
          </p:grpSpPr>
          <p:sp>
            <p:nvSpPr>
              <p:cNvPr id="19" name="Freeform 18"/>
              <p:cNvSpPr/>
              <p:nvPr/>
            </p:nvSpPr>
            <p:spPr>
              <a:xfrm>
                <a:off x="303730" y="1196752"/>
                <a:ext cx="2759395" cy="548915"/>
              </a:xfrm>
              <a:custGeom>
                <a:avLst/>
                <a:gdLst>
                  <a:gd name="connsiteX0" fmla="*/ 0 w 1380273"/>
                  <a:gd name="connsiteY0" fmla="*/ 0 h 345600"/>
                  <a:gd name="connsiteX1" fmla="*/ 1380273 w 1380273"/>
                  <a:gd name="connsiteY1" fmla="*/ 0 h 345600"/>
                  <a:gd name="connsiteX2" fmla="*/ 1380273 w 1380273"/>
                  <a:gd name="connsiteY2" fmla="*/ 345600 h 345600"/>
                  <a:gd name="connsiteX3" fmla="*/ 0 w 1380273"/>
                  <a:gd name="connsiteY3" fmla="*/ 345600 h 345600"/>
                  <a:gd name="connsiteX4" fmla="*/ 0 w 1380273"/>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345600">
                    <a:moveTo>
                      <a:pt x="0" y="0"/>
                    </a:moveTo>
                    <a:lnTo>
                      <a:pt x="1380273" y="0"/>
                    </a:lnTo>
                    <a:lnTo>
                      <a:pt x="1380273" y="345600"/>
                    </a:lnTo>
                    <a:lnTo>
                      <a:pt x="0" y="3456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algn="ctr" defTabSz="711039">
                  <a:lnSpc>
                    <a:spcPct val="90000"/>
                  </a:lnSpc>
                  <a:spcBef>
                    <a:spcPct val="0"/>
                  </a:spcBef>
                  <a:spcAft>
                    <a:spcPct val="35000"/>
                  </a:spcAft>
                </a:pPr>
                <a:r>
                  <a:rPr lang="en-US" sz="1600" b="1" dirty="0" smtClean="0">
                    <a:solidFill>
                      <a:prstClr val="white"/>
                    </a:solidFill>
                  </a:rPr>
                  <a:t>Optimization</a:t>
                </a:r>
                <a:endParaRPr lang="en-US" sz="1600" b="1" dirty="0">
                  <a:solidFill>
                    <a:prstClr val="white"/>
                  </a:solidFill>
                </a:endParaRPr>
              </a:p>
            </p:txBody>
          </p:sp>
          <p:sp>
            <p:nvSpPr>
              <p:cNvPr id="20" name="Freeform 19"/>
              <p:cNvSpPr/>
              <p:nvPr/>
            </p:nvSpPr>
            <p:spPr>
              <a:xfrm>
                <a:off x="303730" y="1745668"/>
                <a:ext cx="2813066" cy="1346587"/>
              </a:xfrm>
              <a:custGeom>
                <a:avLst/>
                <a:gdLst>
                  <a:gd name="connsiteX0" fmla="*/ 0 w 1380273"/>
                  <a:gd name="connsiteY0" fmla="*/ 0 h 4216320"/>
                  <a:gd name="connsiteX1" fmla="*/ 1380273 w 1380273"/>
                  <a:gd name="connsiteY1" fmla="*/ 0 h 4216320"/>
                  <a:gd name="connsiteX2" fmla="*/ 1380273 w 1380273"/>
                  <a:gd name="connsiteY2" fmla="*/ 4216320 h 4216320"/>
                  <a:gd name="connsiteX3" fmla="*/ 0 w 1380273"/>
                  <a:gd name="connsiteY3" fmla="*/ 4216320 h 4216320"/>
                  <a:gd name="connsiteX4" fmla="*/ 0 w 1380273"/>
                  <a:gd name="connsiteY4" fmla="*/ 0 h 4216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4216320">
                    <a:moveTo>
                      <a:pt x="0" y="0"/>
                    </a:moveTo>
                    <a:lnTo>
                      <a:pt x="1380273" y="0"/>
                    </a:lnTo>
                    <a:lnTo>
                      <a:pt x="1380273" y="4216320"/>
                    </a:lnTo>
                    <a:lnTo>
                      <a:pt x="0" y="4216320"/>
                    </a:lnTo>
                    <a:lnTo>
                      <a:pt x="0" y="0"/>
                    </a:lnTo>
                    <a:close/>
                  </a:path>
                </a:pathLst>
              </a:cu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0" bIns="0" numCol="1" spcCol="1270" anchor="ctr" anchorCtr="0">
                <a:noAutofit/>
              </a:bodyPr>
              <a:lstStyle/>
              <a:p>
                <a:pPr marL="0" lvl="1" algn="ctr" defTabSz="533278">
                  <a:lnSpc>
                    <a:spcPct val="90000"/>
                  </a:lnSpc>
                  <a:spcBef>
                    <a:spcPct val="0"/>
                  </a:spcBef>
                  <a:spcAft>
                    <a:spcPct val="15000"/>
                  </a:spcAft>
                </a:pPr>
                <a:r>
                  <a:rPr lang="en-US" sz="1400" dirty="0" smtClean="0">
                    <a:solidFill>
                      <a:srgbClr val="009CE1">
                        <a:lumMod val="75000"/>
                      </a:srgbClr>
                    </a:solidFill>
                  </a:rPr>
                  <a:t>Stochastic gradient descent</a:t>
                </a:r>
              </a:p>
              <a:p>
                <a:pPr marL="0" lvl="1" algn="ctr" defTabSz="533278">
                  <a:lnSpc>
                    <a:spcPct val="90000"/>
                  </a:lnSpc>
                  <a:spcBef>
                    <a:spcPct val="0"/>
                  </a:spcBef>
                  <a:spcAft>
                    <a:spcPct val="15000"/>
                  </a:spcAft>
                </a:pPr>
                <a:r>
                  <a:rPr lang="en-US" sz="1400" dirty="0" smtClean="0">
                    <a:solidFill>
                      <a:srgbClr val="009CE1">
                        <a:lumMod val="75000"/>
                      </a:srgbClr>
                    </a:solidFill>
                  </a:rPr>
                  <a:t>(SGD)</a:t>
                </a:r>
              </a:p>
              <a:p>
                <a:pPr marL="0" lvl="1" algn="ctr" defTabSz="533278">
                  <a:lnSpc>
                    <a:spcPct val="90000"/>
                  </a:lnSpc>
                  <a:spcBef>
                    <a:spcPct val="0"/>
                  </a:spcBef>
                  <a:spcAft>
                    <a:spcPct val="15000"/>
                  </a:spcAft>
                </a:pPr>
                <a:r>
                  <a:rPr lang="en-US" sz="1400" dirty="0" smtClean="0">
                    <a:solidFill>
                      <a:srgbClr val="009CE1">
                        <a:lumMod val="75000"/>
                      </a:srgbClr>
                    </a:solidFill>
                  </a:rPr>
                  <a:t>Limited-memory BFGS</a:t>
                </a:r>
              </a:p>
              <a:p>
                <a:pPr marL="0" lvl="1" algn="ctr" defTabSz="533278">
                  <a:lnSpc>
                    <a:spcPct val="90000"/>
                  </a:lnSpc>
                  <a:spcBef>
                    <a:spcPct val="0"/>
                  </a:spcBef>
                  <a:spcAft>
                    <a:spcPct val="15000"/>
                  </a:spcAft>
                </a:pPr>
                <a:r>
                  <a:rPr lang="en-US" sz="1400" dirty="0" smtClean="0">
                    <a:solidFill>
                      <a:srgbClr val="009CE1">
                        <a:lumMod val="75000"/>
                      </a:srgbClr>
                    </a:solidFill>
                  </a:rPr>
                  <a:t>(L-BFGS)</a:t>
                </a:r>
                <a:endParaRPr lang="en-US" sz="1400" dirty="0">
                  <a:solidFill>
                    <a:srgbClr val="009CE1">
                      <a:lumMod val="75000"/>
                    </a:srgbClr>
                  </a:solidFill>
                </a:endParaRPr>
              </a:p>
            </p:txBody>
          </p:sp>
        </p:grpSp>
        <p:grpSp>
          <p:nvGrpSpPr>
            <p:cNvPr id="21" name="Group 20"/>
            <p:cNvGrpSpPr/>
            <p:nvPr/>
          </p:nvGrpSpPr>
          <p:grpSpPr>
            <a:xfrm>
              <a:off x="7097967" y="4065529"/>
              <a:ext cx="2435193" cy="1692189"/>
              <a:chOff x="303730" y="1159240"/>
              <a:chExt cx="2835126" cy="1895503"/>
            </a:xfrm>
          </p:grpSpPr>
          <p:sp>
            <p:nvSpPr>
              <p:cNvPr id="22" name="Freeform 21"/>
              <p:cNvSpPr/>
              <p:nvPr/>
            </p:nvSpPr>
            <p:spPr>
              <a:xfrm>
                <a:off x="303730" y="1159240"/>
                <a:ext cx="2835126" cy="559584"/>
              </a:xfrm>
              <a:custGeom>
                <a:avLst/>
                <a:gdLst>
                  <a:gd name="connsiteX0" fmla="*/ 0 w 1380273"/>
                  <a:gd name="connsiteY0" fmla="*/ 0 h 345600"/>
                  <a:gd name="connsiteX1" fmla="*/ 1380273 w 1380273"/>
                  <a:gd name="connsiteY1" fmla="*/ 0 h 345600"/>
                  <a:gd name="connsiteX2" fmla="*/ 1380273 w 1380273"/>
                  <a:gd name="connsiteY2" fmla="*/ 345600 h 345600"/>
                  <a:gd name="connsiteX3" fmla="*/ 0 w 1380273"/>
                  <a:gd name="connsiteY3" fmla="*/ 345600 h 345600"/>
                  <a:gd name="connsiteX4" fmla="*/ 0 w 1380273"/>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345600">
                    <a:moveTo>
                      <a:pt x="0" y="0"/>
                    </a:moveTo>
                    <a:lnTo>
                      <a:pt x="1380273" y="0"/>
                    </a:lnTo>
                    <a:lnTo>
                      <a:pt x="1380273" y="345600"/>
                    </a:lnTo>
                    <a:lnTo>
                      <a:pt x="0" y="3456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algn="ctr" defTabSz="711039">
                  <a:lnSpc>
                    <a:spcPct val="90000"/>
                  </a:lnSpc>
                  <a:spcBef>
                    <a:spcPct val="0"/>
                  </a:spcBef>
                  <a:spcAft>
                    <a:spcPct val="35000"/>
                  </a:spcAft>
                </a:pPr>
                <a:r>
                  <a:rPr lang="en-US" sz="1600" b="1" dirty="0" smtClean="0">
                    <a:solidFill>
                      <a:prstClr val="white"/>
                    </a:solidFill>
                  </a:rPr>
                  <a:t>Dimensionality Reduction</a:t>
                </a:r>
                <a:endParaRPr lang="en-US" sz="1600" b="1" dirty="0">
                  <a:solidFill>
                    <a:prstClr val="white"/>
                  </a:solidFill>
                </a:endParaRPr>
              </a:p>
            </p:txBody>
          </p:sp>
          <p:sp>
            <p:nvSpPr>
              <p:cNvPr id="23" name="Freeform 22"/>
              <p:cNvSpPr/>
              <p:nvPr/>
            </p:nvSpPr>
            <p:spPr>
              <a:xfrm>
                <a:off x="303730" y="1708155"/>
                <a:ext cx="2813066" cy="1346588"/>
              </a:xfrm>
              <a:custGeom>
                <a:avLst/>
                <a:gdLst>
                  <a:gd name="connsiteX0" fmla="*/ 0 w 1380273"/>
                  <a:gd name="connsiteY0" fmla="*/ 0 h 4216320"/>
                  <a:gd name="connsiteX1" fmla="*/ 1380273 w 1380273"/>
                  <a:gd name="connsiteY1" fmla="*/ 0 h 4216320"/>
                  <a:gd name="connsiteX2" fmla="*/ 1380273 w 1380273"/>
                  <a:gd name="connsiteY2" fmla="*/ 4216320 h 4216320"/>
                  <a:gd name="connsiteX3" fmla="*/ 0 w 1380273"/>
                  <a:gd name="connsiteY3" fmla="*/ 4216320 h 4216320"/>
                  <a:gd name="connsiteX4" fmla="*/ 0 w 1380273"/>
                  <a:gd name="connsiteY4" fmla="*/ 0 h 4216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4216320">
                    <a:moveTo>
                      <a:pt x="0" y="0"/>
                    </a:moveTo>
                    <a:lnTo>
                      <a:pt x="1380273" y="0"/>
                    </a:lnTo>
                    <a:lnTo>
                      <a:pt x="1380273" y="4216320"/>
                    </a:lnTo>
                    <a:lnTo>
                      <a:pt x="0" y="4216320"/>
                    </a:lnTo>
                    <a:lnTo>
                      <a:pt x="0" y="0"/>
                    </a:lnTo>
                    <a:close/>
                  </a:path>
                </a:pathLst>
              </a:cu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0" bIns="0" numCol="1" spcCol="1270" anchor="ctr" anchorCtr="0">
                <a:noAutofit/>
              </a:bodyPr>
              <a:lstStyle/>
              <a:p>
                <a:pPr marL="0" lvl="1" algn="ctr" defTabSz="533278">
                  <a:lnSpc>
                    <a:spcPct val="90000"/>
                  </a:lnSpc>
                  <a:spcBef>
                    <a:spcPct val="0"/>
                  </a:spcBef>
                  <a:spcAft>
                    <a:spcPct val="15000"/>
                  </a:spcAft>
                </a:pPr>
                <a:r>
                  <a:rPr lang="en-US" sz="1400" dirty="0" smtClean="0">
                    <a:solidFill>
                      <a:srgbClr val="009CE1">
                        <a:lumMod val="75000"/>
                      </a:srgbClr>
                    </a:solidFill>
                  </a:rPr>
                  <a:t>Singular value decomposition </a:t>
                </a:r>
              </a:p>
              <a:p>
                <a:pPr marL="0" lvl="1" algn="ctr" defTabSz="533278">
                  <a:lnSpc>
                    <a:spcPct val="90000"/>
                  </a:lnSpc>
                  <a:spcBef>
                    <a:spcPct val="0"/>
                  </a:spcBef>
                  <a:spcAft>
                    <a:spcPct val="15000"/>
                  </a:spcAft>
                </a:pPr>
                <a:r>
                  <a:rPr lang="en-US" sz="1400" dirty="0" smtClean="0">
                    <a:solidFill>
                      <a:srgbClr val="009CE1">
                        <a:lumMod val="75000"/>
                      </a:srgbClr>
                    </a:solidFill>
                  </a:rPr>
                  <a:t>(SVD)</a:t>
                </a:r>
              </a:p>
              <a:p>
                <a:pPr marL="0" lvl="1" algn="ctr" defTabSz="533278">
                  <a:lnSpc>
                    <a:spcPct val="90000"/>
                  </a:lnSpc>
                  <a:spcBef>
                    <a:spcPct val="0"/>
                  </a:spcBef>
                  <a:spcAft>
                    <a:spcPct val="15000"/>
                  </a:spcAft>
                </a:pPr>
                <a:r>
                  <a:rPr lang="en-US" sz="1400" dirty="0" smtClean="0">
                    <a:solidFill>
                      <a:srgbClr val="009CE1">
                        <a:lumMod val="75000"/>
                      </a:srgbClr>
                    </a:solidFill>
                  </a:rPr>
                  <a:t>Principal component analysis</a:t>
                </a:r>
              </a:p>
              <a:p>
                <a:pPr marL="0" lvl="1" algn="ctr" defTabSz="533278">
                  <a:lnSpc>
                    <a:spcPct val="90000"/>
                  </a:lnSpc>
                  <a:spcBef>
                    <a:spcPct val="0"/>
                  </a:spcBef>
                  <a:spcAft>
                    <a:spcPct val="15000"/>
                  </a:spcAft>
                </a:pPr>
                <a:r>
                  <a:rPr lang="en-US" sz="1400" dirty="0" smtClean="0">
                    <a:solidFill>
                      <a:srgbClr val="009CE1">
                        <a:lumMod val="75000"/>
                      </a:srgbClr>
                    </a:solidFill>
                  </a:rPr>
                  <a:t>(PCA)</a:t>
                </a:r>
                <a:endParaRPr lang="en-US" sz="1400" dirty="0">
                  <a:solidFill>
                    <a:srgbClr val="009CE1">
                      <a:lumMod val="75000"/>
                    </a:srgbClr>
                  </a:solidFill>
                </a:endParaRPr>
              </a:p>
            </p:txBody>
          </p:sp>
        </p:grpSp>
        <p:grpSp>
          <p:nvGrpSpPr>
            <p:cNvPr id="24" name="Group 23"/>
            <p:cNvGrpSpPr/>
            <p:nvPr/>
          </p:nvGrpSpPr>
          <p:grpSpPr>
            <a:xfrm>
              <a:off x="4571042" y="4077245"/>
              <a:ext cx="2428584" cy="1713961"/>
              <a:chOff x="303730" y="1172364"/>
              <a:chExt cx="2813066" cy="1919891"/>
            </a:xfrm>
          </p:grpSpPr>
          <p:sp>
            <p:nvSpPr>
              <p:cNvPr id="25" name="Freeform 24"/>
              <p:cNvSpPr/>
              <p:nvPr/>
            </p:nvSpPr>
            <p:spPr>
              <a:xfrm>
                <a:off x="303730" y="1172364"/>
                <a:ext cx="2813066" cy="559585"/>
              </a:xfrm>
              <a:custGeom>
                <a:avLst/>
                <a:gdLst>
                  <a:gd name="connsiteX0" fmla="*/ 0 w 1380273"/>
                  <a:gd name="connsiteY0" fmla="*/ 0 h 345600"/>
                  <a:gd name="connsiteX1" fmla="*/ 1380273 w 1380273"/>
                  <a:gd name="connsiteY1" fmla="*/ 0 h 345600"/>
                  <a:gd name="connsiteX2" fmla="*/ 1380273 w 1380273"/>
                  <a:gd name="connsiteY2" fmla="*/ 345600 h 345600"/>
                  <a:gd name="connsiteX3" fmla="*/ 0 w 1380273"/>
                  <a:gd name="connsiteY3" fmla="*/ 345600 h 345600"/>
                  <a:gd name="connsiteX4" fmla="*/ 0 w 1380273"/>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345600">
                    <a:moveTo>
                      <a:pt x="0" y="0"/>
                    </a:moveTo>
                    <a:lnTo>
                      <a:pt x="1380273" y="0"/>
                    </a:lnTo>
                    <a:lnTo>
                      <a:pt x="1380273" y="345600"/>
                    </a:lnTo>
                    <a:lnTo>
                      <a:pt x="0" y="3456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algn="ctr" defTabSz="711039">
                  <a:lnSpc>
                    <a:spcPct val="90000"/>
                  </a:lnSpc>
                  <a:spcBef>
                    <a:spcPct val="0"/>
                  </a:spcBef>
                  <a:spcAft>
                    <a:spcPct val="35000"/>
                  </a:spcAft>
                </a:pPr>
                <a:r>
                  <a:rPr lang="en-US" sz="1600" b="1" dirty="0" smtClean="0">
                    <a:solidFill>
                      <a:prstClr val="white"/>
                    </a:solidFill>
                  </a:rPr>
                  <a:t>Clustering</a:t>
                </a:r>
                <a:endParaRPr lang="en-US" sz="1600" b="1" dirty="0">
                  <a:solidFill>
                    <a:prstClr val="white"/>
                  </a:solidFill>
                </a:endParaRPr>
              </a:p>
            </p:txBody>
          </p:sp>
          <p:sp>
            <p:nvSpPr>
              <p:cNvPr id="26" name="Freeform 25"/>
              <p:cNvSpPr/>
              <p:nvPr/>
            </p:nvSpPr>
            <p:spPr>
              <a:xfrm>
                <a:off x="303730" y="1745668"/>
                <a:ext cx="2813066" cy="1346587"/>
              </a:xfrm>
              <a:custGeom>
                <a:avLst/>
                <a:gdLst>
                  <a:gd name="connsiteX0" fmla="*/ 0 w 1380273"/>
                  <a:gd name="connsiteY0" fmla="*/ 0 h 4216320"/>
                  <a:gd name="connsiteX1" fmla="*/ 1380273 w 1380273"/>
                  <a:gd name="connsiteY1" fmla="*/ 0 h 4216320"/>
                  <a:gd name="connsiteX2" fmla="*/ 1380273 w 1380273"/>
                  <a:gd name="connsiteY2" fmla="*/ 4216320 h 4216320"/>
                  <a:gd name="connsiteX3" fmla="*/ 0 w 1380273"/>
                  <a:gd name="connsiteY3" fmla="*/ 4216320 h 4216320"/>
                  <a:gd name="connsiteX4" fmla="*/ 0 w 1380273"/>
                  <a:gd name="connsiteY4" fmla="*/ 0 h 4216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73" h="4216320">
                    <a:moveTo>
                      <a:pt x="0" y="0"/>
                    </a:moveTo>
                    <a:lnTo>
                      <a:pt x="1380273" y="0"/>
                    </a:lnTo>
                    <a:lnTo>
                      <a:pt x="1380273" y="4216320"/>
                    </a:lnTo>
                    <a:lnTo>
                      <a:pt x="0" y="4216320"/>
                    </a:lnTo>
                    <a:lnTo>
                      <a:pt x="0" y="0"/>
                    </a:lnTo>
                    <a:close/>
                  </a:path>
                </a:pathLst>
              </a:cu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91440" rIns="0" bIns="0" numCol="1" spcCol="1270" anchor="ctr" anchorCtr="0">
                <a:noAutofit/>
              </a:bodyPr>
              <a:lstStyle/>
              <a:p>
                <a:pPr marL="0" lvl="1" algn="ctr" defTabSz="533278">
                  <a:lnSpc>
                    <a:spcPct val="90000"/>
                  </a:lnSpc>
                  <a:spcBef>
                    <a:spcPct val="0"/>
                  </a:spcBef>
                  <a:spcAft>
                    <a:spcPct val="15000"/>
                  </a:spcAft>
                </a:pPr>
                <a:r>
                  <a:rPr lang="en-US" sz="1400" dirty="0" smtClean="0">
                    <a:solidFill>
                      <a:srgbClr val="009CE1">
                        <a:lumMod val="75000"/>
                      </a:srgbClr>
                    </a:solidFill>
                  </a:rPr>
                  <a:t>K-means</a:t>
                </a:r>
              </a:p>
              <a:p>
                <a:pPr marL="0" lvl="1" algn="ctr" defTabSz="533278">
                  <a:lnSpc>
                    <a:spcPct val="90000"/>
                  </a:lnSpc>
                  <a:spcBef>
                    <a:spcPct val="0"/>
                  </a:spcBef>
                  <a:spcAft>
                    <a:spcPct val="15000"/>
                  </a:spcAft>
                </a:pPr>
                <a:r>
                  <a:rPr lang="en-US" sz="1400" dirty="0" smtClean="0">
                    <a:solidFill>
                      <a:srgbClr val="009CE1">
                        <a:lumMod val="75000"/>
                      </a:srgbClr>
                    </a:solidFill>
                  </a:rPr>
                  <a:t>Gaussian Mixture</a:t>
                </a:r>
              </a:p>
              <a:p>
                <a:pPr marL="0" lvl="1" algn="ctr" defTabSz="533278">
                  <a:lnSpc>
                    <a:spcPct val="90000"/>
                  </a:lnSpc>
                  <a:spcBef>
                    <a:spcPct val="0"/>
                  </a:spcBef>
                  <a:spcAft>
                    <a:spcPct val="15000"/>
                  </a:spcAft>
                </a:pPr>
                <a:r>
                  <a:rPr lang="en-US" sz="1400" dirty="0" smtClean="0">
                    <a:solidFill>
                      <a:srgbClr val="009CE1">
                        <a:lumMod val="75000"/>
                      </a:srgbClr>
                    </a:solidFill>
                  </a:rPr>
                  <a:t>Power iteration clustering</a:t>
                </a:r>
              </a:p>
              <a:p>
                <a:pPr marL="0" lvl="1" algn="ctr" defTabSz="533278">
                  <a:lnSpc>
                    <a:spcPct val="90000"/>
                  </a:lnSpc>
                  <a:spcBef>
                    <a:spcPct val="0"/>
                  </a:spcBef>
                  <a:spcAft>
                    <a:spcPct val="15000"/>
                  </a:spcAft>
                </a:pPr>
                <a:r>
                  <a:rPr lang="en-US" sz="1400" dirty="0" smtClean="0">
                    <a:solidFill>
                      <a:srgbClr val="009CE1">
                        <a:lumMod val="75000"/>
                      </a:srgbClr>
                    </a:solidFill>
                  </a:rPr>
                  <a:t>Latent </a:t>
                </a:r>
                <a:r>
                  <a:rPr lang="en-US" sz="1400" dirty="0" err="1" smtClean="0">
                    <a:solidFill>
                      <a:srgbClr val="009CE1">
                        <a:lumMod val="75000"/>
                      </a:srgbClr>
                    </a:solidFill>
                  </a:rPr>
                  <a:t>Dirichlet</a:t>
                </a:r>
                <a:r>
                  <a:rPr lang="en-US" sz="1400" dirty="0" smtClean="0">
                    <a:solidFill>
                      <a:srgbClr val="009CE1">
                        <a:lumMod val="75000"/>
                      </a:srgbClr>
                    </a:solidFill>
                  </a:rPr>
                  <a:t> allocation </a:t>
                </a:r>
              </a:p>
              <a:p>
                <a:pPr marL="0" lvl="1" algn="ctr" defTabSz="533278">
                  <a:lnSpc>
                    <a:spcPct val="90000"/>
                  </a:lnSpc>
                  <a:spcBef>
                    <a:spcPct val="0"/>
                  </a:spcBef>
                  <a:spcAft>
                    <a:spcPct val="15000"/>
                  </a:spcAft>
                </a:pPr>
                <a:r>
                  <a:rPr lang="en-US" sz="1400" dirty="0" smtClean="0">
                    <a:solidFill>
                      <a:srgbClr val="009CE1">
                        <a:lumMod val="75000"/>
                      </a:srgbClr>
                    </a:solidFill>
                  </a:rPr>
                  <a:t>Streaming k-means</a:t>
                </a:r>
                <a:endParaRPr lang="en-US" sz="1400" dirty="0">
                  <a:solidFill>
                    <a:srgbClr val="009CE1">
                      <a:lumMod val="75000"/>
                    </a:srgbClr>
                  </a:solidFill>
                </a:endParaRPr>
              </a:p>
            </p:txBody>
          </p:sp>
        </p:grpSp>
      </p:grpSp>
      <p:pic>
        <p:nvPicPr>
          <p:cNvPr id="1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509132" y="2523800"/>
            <a:ext cx="6528359" cy="3026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512879" y="6416746"/>
            <a:ext cx="3698448" cy="276999"/>
          </a:xfrm>
          <a:prstGeom prst="rect">
            <a:avLst/>
          </a:prstGeom>
          <a:noFill/>
        </p:spPr>
        <p:txBody>
          <a:bodyPr wrap="none" rtlCol="0">
            <a:spAutoFit/>
          </a:bodyPr>
          <a:lstStyle/>
          <a:p>
            <a:r>
              <a:rPr lang="en-US" sz="1200" dirty="0"/>
              <a:t>http://</a:t>
            </a:r>
            <a:r>
              <a:rPr lang="en-US" sz="1200" dirty="0" err="1"/>
              <a:t>www.jmlr.org</a:t>
            </a:r>
            <a:r>
              <a:rPr lang="en-US" sz="1200" dirty="0"/>
              <a:t>/papers/volume17/15-237/15-237.pdf</a:t>
            </a:r>
          </a:p>
        </p:txBody>
      </p:sp>
    </p:spTree>
    <p:extLst>
      <p:ext uri="{BB962C8B-B14F-4D97-AF65-F5344CB8AC3E}">
        <p14:creationId xmlns:p14="http://schemas.microsoft.com/office/powerpoint/2010/main" val="15363468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Storage</a:t>
            </a:r>
            <a:endParaRPr lang="en-US" dirty="0"/>
          </a:p>
        </p:txBody>
      </p:sp>
      <p:sp>
        <p:nvSpPr>
          <p:cNvPr id="3" name="Content Placeholder 2"/>
          <p:cNvSpPr>
            <a:spLocks noGrp="1"/>
          </p:cNvSpPr>
          <p:nvPr>
            <p:ph sz="half" idx="1"/>
          </p:nvPr>
        </p:nvSpPr>
        <p:spPr/>
        <p:txBody>
          <a:bodyPr>
            <a:normAutofit/>
          </a:bodyPr>
          <a:lstStyle/>
          <a:p>
            <a:r>
              <a:rPr lang="en-US" dirty="0" err="1" smtClean="0"/>
              <a:t>Hbase</a:t>
            </a:r>
            <a:r>
              <a:rPr lang="en-US" dirty="0" smtClean="0"/>
              <a:t> </a:t>
            </a:r>
          </a:p>
          <a:p>
            <a:r>
              <a:rPr lang="en-US" dirty="0" smtClean="0"/>
              <a:t>Models stored in </a:t>
            </a:r>
            <a:r>
              <a:rPr lang="en-US" dirty="0" smtClean="0"/>
              <a:t>PMML </a:t>
            </a:r>
            <a:r>
              <a:rPr lang="en-US" dirty="0" smtClean="0"/>
              <a:t>format.</a:t>
            </a:r>
          </a:p>
          <a:p>
            <a:pPr lvl="1"/>
            <a:r>
              <a:rPr lang="en-US" dirty="0" smtClean="0"/>
              <a:t>Import and Export from external system</a:t>
            </a:r>
          </a:p>
          <a:p>
            <a:r>
              <a:rPr lang="en-US" dirty="0" smtClean="0"/>
              <a:t>Model metrics and statistics are stored.</a:t>
            </a:r>
          </a:p>
          <a:p>
            <a:r>
              <a:rPr lang="en-US" dirty="0" smtClean="0"/>
              <a:t>Configuration information of the system.</a:t>
            </a:r>
            <a:endParaRPr lang="en-US" dirty="0"/>
          </a:p>
        </p:txBody>
      </p:sp>
      <p:pic>
        <p:nvPicPr>
          <p:cNvPr id="6146" name="Picture 2" descr="https://www.mapr.com/sites/default/files/apache-hbase-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461" y="5241471"/>
            <a:ext cx="286702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866119" y="2132816"/>
            <a:ext cx="7234726" cy="3560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40629" y="6351225"/>
            <a:ext cx="3212739" cy="276999"/>
          </a:xfrm>
          <a:prstGeom prst="rect">
            <a:avLst/>
          </a:prstGeom>
          <a:noFill/>
        </p:spPr>
        <p:txBody>
          <a:bodyPr wrap="none" rtlCol="0">
            <a:spAutoFit/>
          </a:bodyPr>
          <a:lstStyle/>
          <a:p>
            <a:r>
              <a:rPr lang="en-US" sz="1200" dirty="0"/>
              <a:t>http://dmg.org/pmml/pmml_examples/index.html</a:t>
            </a:r>
          </a:p>
        </p:txBody>
      </p:sp>
    </p:spTree>
    <p:extLst>
      <p:ext uri="{BB962C8B-B14F-4D97-AF65-F5344CB8AC3E}">
        <p14:creationId xmlns:p14="http://schemas.microsoft.com/office/powerpoint/2010/main" val="26995062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Architecture</a:t>
            </a:r>
            <a:endParaRPr lang="en-US" dirty="0"/>
          </a:p>
        </p:txBody>
      </p:sp>
      <p:pic>
        <p:nvPicPr>
          <p:cNvPr id="7" name="Picture 6" descr="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977" y="1686035"/>
            <a:ext cx="9143910" cy="5102651"/>
          </a:xfrm>
          <a:prstGeom prst="rect">
            <a:avLst/>
          </a:prstGeom>
        </p:spPr>
      </p:pic>
    </p:spTree>
    <p:extLst>
      <p:ext uri="{BB962C8B-B14F-4D97-AF65-F5344CB8AC3E}">
        <p14:creationId xmlns:p14="http://schemas.microsoft.com/office/powerpoint/2010/main" val="35483109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SERVING LAYER</a:t>
            </a:r>
            <a:endParaRPr lang="en-US" dirty="0"/>
          </a:p>
        </p:txBody>
      </p:sp>
      <p:sp>
        <p:nvSpPr>
          <p:cNvPr id="3" name="Content Placeholder 2"/>
          <p:cNvSpPr>
            <a:spLocks noGrp="1"/>
          </p:cNvSpPr>
          <p:nvPr>
            <p:ph sz="half" idx="1"/>
          </p:nvPr>
        </p:nvSpPr>
        <p:spPr/>
        <p:txBody>
          <a:bodyPr>
            <a:normAutofit/>
          </a:bodyPr>
          <a:lstStyle/>
          <a:p>
            <a:r>
              <a:rPr lang="en-US" dirty="0" smtClean="0"/>
              <a:t>PLAY Framework </a:t>
            </a:r>
          </a:p>
          <a:p>
            <a:r>
              <a:rPr lang="en-US" dirty="0" smtClean="0"/>
              <a:t>Interfacing with external system</a:t>
            </a:r>
            <a:endParaRPr lang="en-US" dirty="0" smtClean="0"/>
          </a:p>
          <a:p>
            <a:r>
              <a:rPr lang="en-US" dirty="0" smtClean="0"/>
              <a:t>Low Latency</a:t>
            </a:r>
            <a:endParaRPr lang="en-US" dirty="0" smtClean="0"/>
          </a:p>
          <a:p>
            <a:r>
              <a:rPr lang="en-US" dirty="0" smtClean="0"/>
              <a:t>Mechanism for Multiple Models.</a:t>
            </a:r>
          </a:p>
          <a:p>
            <a:r>
              <a:rPr lang="en-US" dirty="0" smtClean="0"/>
              <a:t>Processes Request and Reward messages.</a:t>
            </a:r>
          </a:p>
          <a:p>
            <a:r>
              <a:rPr lang="en-US" dirty="0" smtClean="0"/>
              <a:t>Retrieves Model from Model store and  caches.</a:t>
            </a:r>
          </a:p>
          <a:p>
            <a:r>
              <a:rPr lang="en-US" dirty="0" smtClean="0"/>
              <a:t>Logs </a:t>
            </a:r>
            <a:r>
              <a:rPr lang="en-US" dirty="0" smtClean="0"/>
              <a:t>the messages to Kafka topic.</a:t>
            </a:r>
            <a:endParaRPr lang="en-US" dirty="0"/>
          </a:p>
        </p:txBody>
      </p:sp>
      <p:pic>
        <p:nvPicPr>
          <p:cNvPr id="22530" name="Picture 2" descr="C:\Users\Girish Kathalgiri\Downloads\Serving 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109" y="2572295"/>
            <a:ext cx="6306639" cy="282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412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LAYER</a:t>
            </a:r>
            <a:endParaRPr lang="en-US" dirty="0"/>
          </a:p>
        </p:txBody>
      </p:sp>
      <p:sp>
        <p:nvSpPr>
          <p:cNvPr id="3" name="Content Placeholder 2"/>
          <p:cNvSpPr>
            <a:spLocks noGrp="1"/>
          </p:cNvSpPr>
          <p:nvPr>
            <p:ph sz="half" idx="1"/>
          </p:nvPr>
        </p:nvSpPr>
        <p:spPr/>
        <p:txBody>
          <a:bodyPr>
            <a:normAutofit/>
          </a:bodyPr>
          <a:lstStyle/>
          <a:p>
            <a:r>
              <a:rPr lang="en-US" dirty="0" smtClean="0"/>
              <a:t>Spark streaming application</a:t>
            </a:r>
          </a:p>
          <a:p>
            <a:r>
              <a:rPr lang="en-US" dirty="0" smtClean="0"/>
              <a:t>Receives messages from Kafka in micro batches for processing.</a:t>
            </a:r>
          </a:p>
          <a:p>
            <a:r>
              <a:rPr lang="en-US" dirty="0" smtClean="0"/>
              <a:t>Latest model from Model Store and updates and stores the model.</a:t>
            </a:r>
          </a:p>
          <a:p>
            <a:r>
              <a:rPr lang="en-US" dirty="0" smtClean="0"/>
              <a:t>Notifies the Model update to serving layer. </a:t>
            </a:r>
            <a:endParaRPr lang="en-US" dirty="0"/>
          </a:p>
        </p:txBody>
      </p:sp>
      <p:pic>
        <p:nvPicPr>
          <p:cNvPr id="24578" name="Picture 2" descr="C:\Users\Girish Kathalgiri\Downloads\Speed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779" y="2279650"/>
            <a:ext cx="4000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534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LOGGER</a:t>
            </a:r>
            <a:endParaRPr lang="en-US" dirty="0"/>
          </a:p>
        </p:txBody>
      </p:sp>
      <p:sp>
        <p:nvSpPr>
          <p:cNvPr id="3" name="Content Placeholder 2"/>
          <p:cNvSpPr>
            <a:spLocks noGrp="1"/>
          </p:cNvSpPr>
          <p:nvPr>
            <p:ph sz="half" idx="1"/>
          </p:nvPr>
        </p:nvSpPr>
        <p:spPr/>
        <p:txBody>
          <a:bodyPr>
            <a:normAutofit/>
          </a:bodyPr>
          <a:lstStyle/>
          <a:p>
            <a:r>
              <a:rPr lang="en-US" dirty="0" smtClean="0"/>
              <a:t>Spark Streaming application</a:t>
            </a:r>
          </a:p>
          <a:p>
            <a:r>
              <a:rPr lang="en-US" dirty="0" smtClean="0"/>
              <a:t>Kafka consumer.</a:t>
            </a:r>
          </a:p>
          <a:p>
            <a:pPr lvl="1"/>
            <a:r>
              <a:rPr lang="en-US" dirty="0" smtClean="0"/>
              <a:t>Archives messages logged by serving layer</a:t>
            </a:r>
          </a:p>
          <a:p>
            <a:r>
              <a:rPr lang="en-US" dirty="0" smtClean="0"/>
              <a:t>HDFS long term storage.</a:t>
            </a:r>
          </a:p>
          <a:p>
            <a:r>
              <a:rPr lang="en-US" dirty="0" smtClean="0"/>
              <a:t>Archived data used by </a:t>
            </a:r>
            <a:r>
              <a:rPr lang="en-US" dirty="0"/>
              <a:t>b</a:t>
            </a:r>
            <a:r>
              <a:rPr lang="en-US" dirty="0" smtClean="0"/>
              <a:t>atch </a:t>
            </a:r>
            <a:r>
              <a:rPr lang="en-US" dirty="0"/>
              <a:t>l</a:t>
            </a:r>
            <a:r>
              <a:rPr lang="en-US" dirty="0" smtClean="0"/>
              <a:t>ayer.</a:t>
            </a:r>
            <a:endParaRPr lang="en-US" dirty="0"/>
          </a:p>
        </p:txBody>
      </p:sp>
      <p:pic>
        <p:nvPicPr>
          <p:cNvPr id="11265" name="Picture 1" descr="C:\Users\Girish Kathalgiri\Downloads\HistoryLog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763" y="1943100"/>
            <a:ext cx="3722396" cy="454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060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LAYER</a:t>
            </a:r>
            <a:endParaRPr lang="en-US" dirty="0"/>
          </a:p>
        </p:txBody>
      </p:sp>
      <p:sp>
        <p:nvSpPr>
          <p:cNvPr id="3" name="Content Placeholder 2"/>
          <p:cNvSpPr>
            <a:spLocks noGrp="1"/>
          </p:cNvSpPr>
          <p:nvPr>
            <p:ph sz="half" idx="1"/>
          </p:nvPr>
        </p:nvSpPr>
        <p:spPr/>
        <p:txBody>
          <a:bodyPr>
            <a:normAutofit/>
          </a:bodyPr>
          <a:lstStyle/>
          <a:p>
            <a:r>
              <a:rPr lang="en-US" dirty="0" smtClean="0"/>
              <a:t>Spark application</a:t>
            </a:r>
          </a:p>
          <a:p>
            <a:r>
              <a:rPr lang="en-US" dirty="0" smtClean="0"/>
              <a:t>Reads the historical archived data.</a:t>
            </a:r>
          </a:p>
          <a:p>
            <a:r>
              <a:rPr lang="en-US" dirty="0" smtClean="0"/>
              <a:t>Configured sliding window.</a:t>
            </a:r>
          </a:p>
          <a:p>
            <a:r>
              <a:rPr lang="en-US" dirty="0" smtClean="0"/>
              <a:t>Generates training data</a:t>
            </a:r>
          </a:p>
          <a:p>
            <a:r>
              <a:rPr lang="en-US" dirty="0" smtClean="0"/>
              <a:t>New Model from scratch.</a:t>
            </a:r>
          </a:p>
          <a:p>
            <a:r>
              <a:rPr lang="en-US" dirty="0" smtClean="0"/>
              <a:t>Stores it into Model Storage </a:t>
            </a:r>
            <a:endParaRPr lang="en-US" dirty="0"/>
          </a:p>
        </p:txBody>
      </p:sp>
      <p:pic>
        <p:nvPicPr>
          <p:cNvPr id="25602" name="Picture 2" descr="C:\Users\Girish Kathalgiri\Downloads\Batch 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020" y="2609305"/>
            <a:ext cx="5928360" cy="288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17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SERVICES</a:t>
            </a:r>
            <a:endParaRPr lang="en-US" dirty="0"/>
          </a:p>
        </p:txBody>
      </p:sp>
      <p:sp>
        <p:nvSpPr>
          <p:cNvPr id="3" name="Content Placeholder 2"/>
          <p:cNvSpPr>
            <a:spLocks noGrp="1"/>
          </p:cNvSpPr>
          <p:nvPr>
            <p:ph sz="half" idx="1"/>
          </p:nvPr>
        </p:nvSpPr>
        <p:spPr/>
        <p:txBody>
          <a:bodyPr>
            <a:normAutofit/>
          </a:bodyPr>
          <a:lstStyle/>
          <a:p>
            <a:r>
              <a:rPr lang="en-US" dirty="0" smtClean="0"/>
              <a:t>Suite of application</a:t>
            </a:r>
          </a:p>
          <a:p>
            <a:r>
              <a:rPr lang="en-US" dirty="0" smtClean="0"/>
              <a:t>Configuration of the system</a:t>
            </a:r>
          </a:p>
          <a:p>
            <a:r>
              <a:rPr lang="en-US" dirty="0" smtClean="0"/>
              <a:t>Monitoring the processes</a:t>
            </a:r>
          </a:p>
          <a:p>
            <a:r>
              <a:rPr lang="en-US" dirty="0" smtClean="0"/>
              <a:t>Administrative UI</a:t>
            </a:r>
          </a:p>
          <a:p>
            <a:r>
              <a:rPr lang="en-US" dirty="0" smtClean="0"/>
              <a:t>Authorization and Role based access control.</a:t>
            </a:r>
          </a:p>
          <a:p>
            <a:r>
              <a:rPr lang="en-US" dirty="0" smtClean="0"/>
              <a:t>Scheduling of workflows </a:t>
            </a:r>
            <a:endParaRPr lang="en-US" dirty="0"/>
          </a:p>
        </p:txBody>
      </p:sp>
      <p:pic>
        <p:nvPicPr>
          <p:cNvPr id="6" name="Content Placeholder 5"/>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8075" y="3062326"/>
            <a:ext cx="5422900" cy="1963660"/>
          </a:xfrm>
          <a:prstGeom prst="rect">
            <a:avLst/>
          </a:prstGeom>
          <a:noFill/>
        </p:spPr>
      </p:pic>
    </p:spTree>
    <p:extLst>
      <p:ext uri="{BB962C8B-B14F-4D97-AF65-F5344CB8AC3E}">
        <p14:creationId xmlns:p14="http://schemas.microsoft.com/office/powerpoint/2010/main" val="4161745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Architecture</a:t>
            </a:r>
            <a:endParaRPr lang="en-US" dirty="0"/>
          </a:p>
        </p:txBody>
      </p:sp>
      <p:pic>
        <p:nvPicPr>
          <p:cNvPr id="7" name="Picture 6" descr="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977" y="1686035"/>
            <a:ext cx="9143910" cy="5102651"/>
          </a:xfrm>
          <a:prstGeom prst="rect">
            <a:avLst/>
          </a:prstGeom>
        </p:spPr>
      </p:pic>
    </p:spTree>
    <p:extLst>
      <p:ext uri="{BB962C8B-B14F-4D97-AF65-F5344CB8AC3E}">
        <p14:creationId xmlns:p14="http://schemas.microsoft.com/office/powerpoint/2010/main" val="14158245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SAMSUNG SDS</a:t>
            </a:r>
            <a:endParaRPr lang="en-US" dirty="0"/>
          </a:p>
        </p:txBody>
      </p:sp>
      <p:sp>
        <p:nvSpPr>
          <p:cNvPr id="4" name="Title 1"/>
          <p:cNvSpPr txBox="1">
            <a:spLocks/>
          </p:cNvSpPr>
          <p:nvPr/>
        </p:nvSpPr>
        <p:spPr>
          <a:xfrm>
            <a:off x="1174801" y="1950592"/>
            <a:ext cx="9768275" cy="914400"/>
          </a:xfrm>
          <a:prstGeom prst="rect">
            <a:avLst/>
          </a:prstGeom>
          <a:solidFill>
            <a:schemeClr val="accent5">
              <a:lumMod val="60000"/>
              <a:lumOff val="40000"/>
            </a:schemeClr>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smtClean="0"/>
              <a:t>Samsung SDS is the enterprise solutions arm of the Samsung Group, with a major footprint in Asia and emerging presence in the US</a:t>
            </a:r>
            <a:endParaRPr lang="en-US" sz="2000" dirty="0"/>
          </a:p>
        </p:txBody>
      </p:sp>
      <p:graphicFrame>
        <p:nvGraphicFramePr>
          <p:cNvPr id="5" name="Chart 4"/>
          <p:cNvGraphicFramePr/>
          <p:nvPr>
            <p:extLst>
              <p:ext uri="{D42A27DB-BD31-4B8C-83A1-F6EECF244321}">
                <p14:modId xmlns:p14="http://schemas.microsoft.com/office/powerpoint/2010/main" val="2959077520"/>
              </p:ext>
            </p:extLst>
          </p:nvPr>
        </p:nvGraphicFramePr>
        <p:xfrm>
          <a:off x="5311035" y="3083039"/>
          <a:ext cx="4206240" cy="27900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5"/>
          <p:cNvGraphicFramePr>
            <a:graphicFrameLocks/>
          </p:cNvGraphicFramePr>
          <p:nvPr>
            <p:extLst>
              <p:ext uri="{D42A27DB-BD31-4B8C-83A1-F6EECF244321}">
                <p14:modId xmlns:p14="http://schemas.microsoft.com/office/powerpoint/2010/main" val="3393093775"/>
              </p:ext>
            </p:extLst>
          </p:nvPr>
        </p:nvGraphicFramePr>
        <p:xfrm>
          <a:off x="2238651" y="3083040"/>
          <a:ext cx="2626858" cy="2720340"/>
        </p:xfrm>
        <a:graphic>
          <a:graphicData uri="http://schemas.openxmlformats.org/drawingml/2006/table">
            <a:tbl>
              <a:tblPr firstRow="1" bandRow="1">
                <a:tableStyleId>{5C22544A-7EE6-4342-B048-85BDC9FD1C3A}</a:tableStyleId>
              </a:tblPr>
              <a:tblGrid>
                <a:gridCol w="2626858"/>
              </a:tblGrid>
              <a:tr h="370840">
                <a:tc>
                  <a:txBody>
                    <a:bodyPr/>
                    <a:lstStyle/>
                    <a:p>
                      <a:pPr>
                        <a:lnSpc>
                          <a:spcPts val="1800"/>
                        </a:lnSpc>
                      </a:pPr>
                      <a:r>
                        <a:rPr lang="en-US" sz="900" cap="all" dirty="0" smtClean="0">
                          <a:solidFill>
                            <a:schemeClr val="tx1"/>
                          </a:solidFill>
                        </a:rPr>
                        <a:t>Revenue (2014)</a:t>
                      </a:r>
                    </a:p>
                    <a:p>
                      <a:pPr>
                        <a:lnSpc>
                          <a:spcPts val="1800"/>
                        </a:lnSpc>
                      </a:pPr>
                      <a:r>
                        <a:rPr lang="en-US" sz="1500" b="1" dirty="0" smtClean="0">
                          <a:solidFill>
                            <a:schemeClr val="tx1"/>
                          </a:solidFill>
                        </a:rPr>
                        <a:t>$7.2</a:t>
                      </a:r>
                      <a:r>
                        <a:rPr lang="en-US" sz="1500" b="1" cap="small" dirty="0" smtClean="0">
                          <a:solidFill>
                            <a:schemeClr val="tx1"/>
                          </a:solidFill>
                        </a:rPr>
                        <a:t>B</a:t>
                      </a:r>
                      <a:endParaRPr lang="en-US" sz="1000" b="0" dirty="0">
                        <a:solidFill>
                          <a:schemeClr val="tx1"/>
                        </a:solidFill>
                      </a:endParaRPr>
                    </a:p>
                  </a:txBody>
                  <a:tcPr marL="0" marR="0" marB="91440">
                    <a:lnT w="28575" cap="flat" cmpd="sng" algn="ctr">
                      <a:noFill/>
                      <a:prstDash val="dot"/>
                      <a:round/>
                      <a:headEnd type="none" w="med" len="med"/>
                      <a:tailEnd type="none" w="med" len="med"/>
                    </a:lnT>
                    <a:lnB w="28575" cap="flat" cmpd="sng" algn="ctr">
                      <a:solidFill>
                        <a:prstClr val="white">
                          <a:lumMod val="65000"/>
                        </a:prstClr>
                      </a:solidFill>
                      <a:prstDash val="sysDot"/>
                      <a:round/>
                      <a:headEnd type="none" w="med" len="med"/>
                      <a:tailEnd type="none" w="med" len="med"/>
                    </a:lnB>
                    <a:noFill/>
                  </a:tcPr>
                </a:tc>
              </a:tr>
              <a:tr h="370840">
                <a:tc>
                  <a:txBody>
                    <a:bodyPr/>
                    <a:lstStyle/>
                    <a:p>
                      <a:pPr>
                        <a:lnSpc>
                          <a:spcPts val="1800"/>
                        </a:lnSpc>
                      </a:pPr>
                      <a:r>
                        <a:rPr lang="en-US" sz="900" b="1" cap="all" dirty="0" smtClean="0">
                          <a:solidFill>
                            <a:schemeClr val="tx1"/>
                          </a:solidFill>
                        </a:rPr>
                        <a:t>Global Presence</a:t>
                      </a:r>
                    </a:p>
                    <a:p>
                      <a:pPr>
                        <a:lnSpc>
                          <a:spcPts val="1800"/>
                        </a:lnSpc>
                      </a:pPr>
                      <a:r>
                        <a:rPr lang="en-US" sz="1500" b="1" dirty="0" smtClean="0">
                          <a:solidFill>
                            <a:schemeClr val="tx1"/>
                          </a:solidFill>
                        </a:rPr>
                        <a:t>47+</a:t>
                      </a:r>
                      <a:r>
                        <a:rPr lang="en-US" sz="1000" b="0" dirty="0" smtClean="0">
                          <a:solidFill>
                            <a:schemeClr val="tx1"/>
                          </a:solidFill>
                        </a:rPr>
                        <a:t> offices</a:t>
                      </a:r>
                      <a:r>
                        <a:rPr lang="en-US" sz="1000" b="0" baseline="30000" dirty="0" smtClean="0">
                          <a:solidFill>
                            <a:schemeClr val="tx1"/>
                          </a:solidFill>
                        </a:rPr>
                        <a:t>1</a:t>
                      </a:r>
                      <a:r>
                        <a:rPr lang="en-US" sz="1000" b="0" dirty="0" smtClean="0">
                          <a:solidFill>
                            <a:schemeClr val="tx1"/>
                          </a:solidFill>
                        </a:rPr>
                        <a:t> </a:t>
                      </a:r>
                      <a:r>
                        <a:rPr lang="en-US" sz="1000" b="0" baseline="0" dirty="0" smtClean="0">
                          <a:solidFill>
                            <a:schemeClr val="tx1"/>
                          </a:solidFill>
                        </a:rPr>
                        <a:t>in </a:t>
                      </a:r>
                      <a:r>
                        <a:rPr lang="en-US" sz="1500" b="1" baseline="0" dirty="0" smtClean="0">
                          <a:solidFill>
                            <a:srgbClr val="00A5E5"/>
                          </a:solidFill>
                        </a:rPr>
                        <a:t>30</a:t>
                      </a:r>
                      <a:r>
                        <a:rPr lang="en-US" sz="1000" b="0" baseline="0" dirty="0" smtClean="0">
                          <a:solidFill>
                            <a:schemeClr val="tx1"/>
                          </a:solidFill>
                        </a:rPr>
                        <a:t> countries</a:t>
                      </a:r>
                      <a:endParaRPr lang="en-US" sz="1000" b="0" dirty="0" smtClean="0">
                        <a:solidFill>
                          <a:schemeClr val="tx1"/>
                        </a:solidFill>
                      </a:endParaRPr>
                    </a:p>
                  </a:txBody>
                  <a:tcPr marL="0" marR="0" marB="91440">
                    <a:lnT w="28575" cap="flat" cmpd="sng" algn="ctr">
                      <a:solidFill>
                        <a:prstClr val="white">
                          <a:lumMod val="65000"/>
                        </a:prstClr>
                      </a:solidFill>
                      <a:prstDash val="sysDot"/>
                      <a:round/>
                      <a:headEnd type="none" w="med" len="med"/>
                      <a:tailEnd type="none" w="med" len="med"/>
                    </a:lnT>
                    <a:lnB w="28575" cap="flat" cmpd="sng" algn="ctr">
                      <a:solidFill>
                        <a:prstClr val="white">
                          <a:lumMod val="65000"/>
                        </a:prstClr>
                      </a:solidFill>
                      <a:prstDash val="sysDot"/>
                      <a:round/>
                      <a:headEnd type="none" w="med" len="med"/>
                      <a:tailEnd type="none" w="med" len="med"/>
                    </a:lnB>
                    <a:noFill/>
                  </a:tcPr>
                </a:tc>
              </a:tr>
              <a:tr h="370840">
                <a:tc>
                  <a:txBody>
                    <a:bodyPr/>
                    <a:lstStyle/>
                    <a:p>
                      <a:pPr>
                        <a:lnSpc>
                          <a:spcPts val="1800"/>
                        </a:lnSpc>
                      </a:pPr>
                      <a:r>
                        <a:rPr lang="en-US" sz="900" b="1" cap="all" dirty="0" smtClean="0">
                          <a:solidFill>
                            <a:schemeClr val="tx1"/>
                          </a:solidFill>
                        </a:rPr>
                        <a:t>Employees</a:t>
                      </a:r>
                    </a:p>
                    <a:p>
                      <a:pPr>
                        <a:lnSpc>
                          <a:spcPts val="1800"/>
                        </a:lnSpc>
                      </a:pPr>
                      <a:r>
                        <a:rPr lang="en-US" sz="1500" b="1" dirty="0" smtClean="0">
                          <a:solidFill>
                            <a:schemeClr val="tx1"/>
                          </a:solidFill>
                        </a:rPr>
                        <a:t>21,796</a:t>
                      </a:r>
                      <a:endParaRPr lang="en-US" sz="1000" b="0" dirty="0" smtClean="0">
                        <a:solidFill>
                          <a:schemeClr val="tx1"/>
                        </a:solidFill>
                      </a:endParaRPr>
                    </a:p>
                  </a:txBody>
                  <a:tcPr marL="0" marR="0" marB="91440">
                    <a:lnT w="28575" cap="flat" cmpd="sng" algn="ctr">
                      <a:solidFill>
                        <a:prstClr val="white">
                          <a:lumMod val="65000"/>
                        </a:prstClr>
                      </a:solidFill>
                      <a:prstDash val="sysDot"/>
                      <a:round/>
                      <a:headEnd type="none" w="med" len="med"/>
                      <a:tailEnd type="none" w="med" len="med"/>
                    </a:lnT>
                    <a:lnB w="28575" cap="flat" cmpd="sng" algn="ctr">
                      <a:solidFill>
                        <a:prstClr val="white">
                          <a:lumMod val="65000"/>
                        </a:prstClr>
                      </a:solidFill>
                      <a:prstDash val="sysDot"/>
                      <a:round/>
                      <a:headEnd type="none" w="med" len="med"/>
                      <a:tailEnd type="none" w="med" len="med"/>
                    </a:lnB>
                    <a:noFill/>
                  </a:tcPr>
                </a:tc>
              </a:tr>
              <a:tr h="370840">
                <a:tc>
                  <a:txBody>
                    <a:bodyPr/>
                    <a:lstStyle/>
                    <a:p>
                      <a:pPr>
                        <a:lnSpc>
                          <a:spcPts val="1800"/>
                        </a:lnSpc>
                      </a:pPr>
                      <a:r>
                        <a:rPr lang="en-US" sz="900" b="1" cap="all" dirty="0" smtClean="0">
                          <a:solidFill>
                            <a:schemeClr val="tx1"/>
                          </a:solidFill>
                        </a:rPr>
                        <a:t>Market Position</a:t>
                      </a:r>
                      <a:r>
                        <a:rPr lang="en-US" sz="900" b="1" cap="all" baseline="30000" dirty="0" smtClean="0">
                          <a:solidFill>
                            <a:schemeClr val="tx1"/>
                          </a:solidFill>
                        </a:rPr>
                        <a:t>2</a:t>
                      </a:r>
                    </a:p>
                    <a:p>
                      <a:pPr>
                        <a:lnSpc>
                          <a:spcPts val="1500"/>
                        </a:lnSpc>
                      </a:pPr>
                      <a:r>
                        <a:rPr lang="en-US" sz="1500" b="1" dirty="0" smtClean="0">
                          <a:solidFill>
                            <a:schemeClr val="tx1"/>
                          </a:solidFill>
                        </a:rPr>
                        <a:t>No.</a:t>
                      </a:r>
                      <a:r>
                        <a:rPr lang="en-US" sz="1500" b="1" baseline="0" dirty="0" smtClean="0">
                          <a:solidFill>
                            <a:schemeClr val="tx1"/>
                          </a:solidFill>
                        </a:rPr>
                        <a:t> 1</a:t>
                      </a:r>
                      <a:r>
                        <a:rPr lang="en-US" sz="1000" b="0" dirty="0" smtClean="0">
                          <a:solidFill>
                            <a:schemeClr val="tx1"/>
                          </a:solidFill>
                        </a:rPr>
                        <a:t> Korean IT services provider</a:t>
                      </a:r>
                    </a:p>
                    <a:p>
                      <a:pPr>
                        <a:lnSpc>
                          <a:spcPts val="1500"/>
                        </a:lnSpc>
                      </a:pPr>
                      <a:r>
                        <a:rPr lang="en-US" sz="1500" b="1" dirty="0" smtClean="0">
                          <a:solidFill>
                            <a:schemeClr val="tx1"/>
                          </a:solidFill>
                        </a:rPr>
                        <a:t>No. 2</a:t>
                      </a:r>
                      <a:r>
                        <a:rPr lang="en-US" sz="1000" b="0" dirty="0" smtClean="0">
                          <a:solidFill>
                            <a:schemeClr val="tx1"/>
                          </a:solidFill>
                        </a:rPr>
                        <a:t> largest IT service provider </a:t>
                      </a:r>
                      <a:br>
                        <a:rPr lang="en-US" sz="1000" b="0" dirty="0" smtClean="0">
                          <a:solidFill>
                            <a:schemeClr val="tx1"/>
                          </a:solidFill>
                        </a:rPr>
                      </a:br>
                      <a:r>
                        <a:rPr lang="en-US" sz="1000" b="0" dirty="0" smtClean="0">
                          <a:solidFill>
                            <a:schemeClr val="tx1"/>
                          </a:solidFill>
                        </a:rPr>
                        <a:t>in the Asia-Pacific region (excluding Japan)</a:t>
                      </a:r>
                    </a:p>
                  </a:txBody>
                  <a:tcPr marL="0" marR="0" marB="91440">
                    <a:lnT w="28575" cap="flat" cmpd="sng" algn="ctr">
                      <a:solidFill>
                        <a:prstClr val="white">
                          <a:lumMod val="65000"/>
                        </a:prstClr>
                      </a:solidFill>
                      <a:prstDash val="sysDot"/>
                      <a:round/>
                      <a:headEnd type="none" w="med" len="med"/>
                      <a:tailEnd type="none" w="med" len="med"/>
                    </a:lnT>
                    <a:noFill/>
                  </a:tcPr>
                </a:tc>
              </a:tr>
            </a:tbl>
          </a:graphicData>
        </a:graphic>
      </p:graphicFrame>
      <p:sp>
        <p:nvSpPr>
          <p:cNvPr id="7" name="TextBox 6"/>
          <p:cNvSpPr txBox="1"/>
          <p:nvPr/>
        </p:nvSpPr>
        <p:spPr>
          <a:xfrm>
            <a:off x="1781449" y="6009120"/>
            <a:ext cx="8686801" cy="210312"/>
          </a:xfrm>
          <a:prstGeom prst="rect">
            <a:avLst/>
          </a:prstGeom>
          <a:noFill/>
        </p:spPr>
        <p:txBody>
          <a:bodyPr wrap="square" lIns="0" tIns="0" rIns="0" bIns="0" rtlCol="0">
            <a:noAutofit/>
          </a:bodyPr>
          <a:lstStyle/>
          <a:p>
            <a:pPr>
              <a:lnSpc>
                <a:spcPts val="900"/>
              </a:lnSpc>
            </a:pPr>
            <a:r>
              <a:rPr lang="en-US" sz="700" kern="500" dirty="0" smtClean="0"/>
              <a:t>Source:  1 includes IT outsourcing and logistics offices, as of December 31, 2014  2 Market Share, Gartner, 2014  3 Expressed in U.S. dollars at exchange rate in effect on December 31 of respective year</a:t>
            </a:r>
            <a:endParaRPr lang="en-US" sz="700" kern="500" dirty="0"/>
          </a:p>
        </p:txBody>
      </p:sp>
      <p:sp>
        <p:nvSpPr>
          <p:cNvPr id="8" name="AutoShape 2" descr="https://assets.dice.com/external/images/empLogos/1bc696f9c883c40a987d709ecf4fd0c5.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6" name="Picture 6" descr="https://www.niap-ccevs.org/st/st_vid1061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4907" y="5984399"/>
            <a:ext cx="2680509" cy="87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351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normAutofit/>
          </a:bodyPr>
          <a:lstStyle/>
          <a:p>
            <a:r>
              <a:rPr lang="en-US" dirty="0" smtClean="0"/>
              <a:t>Decision making algorithms that has Exploration vs Exploitation tradeoffs</a:t>
            </a:r>
          </a:p>
          <a:p>
            <a:r>
              <a:rPr lang="en-US" dirty="0" smtClean="0"/>
              <a:t>Multi-armed bandit and Contextual Multi-armed bandit algorithms.</a:t>
            </a:r>
            <a:endParaRPr lang="en-US" dirty="0" smtClean="0"/>
          </a:p>
          <a:p>
            <a:r>
              <a:rPr lang="en-US" dirty="0" smtClean="0"/>
              <a:t>Lambda </a:t>
            </a:r>
            <a:r>
              <a:rPr lang="en-US" dirty="0" smtClean="0"/>
              <a:t>architecture</a:t>
            </a:r>
          </a:p>
        </p:txBody>
      </p:sp>
    </p:spTree>
    <p:extLst>
      <p:ext uri="{BB962C8B-B14F-4D97-AF65-F5344CB8AC3E}">
        <p14:creationId xmlns:p14="http://schemas.microsoft.com/office/powerpoint/2010/main" val="7827090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t>
            </a:r>
            <a:endParaRPr lang="en-US" dirty="0"/>
          </a:p>
        </p:txBody>
      </p:sp>
    </p:spTree>
    <p:extLst>
      <p:ext uri="{BB962C8B-B14F-4D97-AF65-F5344CB8AC3E}">
        <p14:creationId xmlns:p14="http://schemas.microsoft.com/office/powerpoint/2010/main" val="39446887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Box 2"/>
          <p:cNvSpPr txBox="1"/>
          <p:nvPr/>
        </p:nvSpPr>
        <p:spPr>
          <a:xfrm>
            <a:off x="1060384" y="2332694"/>
            <a:ext cx="8799492" cy="3754874"/>
          </a:xfrm>
          <a:prstGeom prst="rect">
            <a:avLst/>
          </a:prstGeom>
          <a:noFill/>
        </p:spPr>
        <p:txBody>
          <a:bodyPr wrap="square" rtlCol="0">
            <a:spAutoFit/>
          </a:bodyPr>
          <a:lstStyle/>
          <a:p>
            <a:pPr marL="228600" indent="-228600">
              <a:buFont typeface="+mj-lt"/>
              <a:buAutoNum type="arabicPeriod"/>
            </a:pPr>
            <a:endParaRPr lang="en-US" sz="1400" dirty="0" smtClean="0"/>
          </a:p>
          <a:p>
            <a:pPr marL="228600" indent="-228600">
              <a:buFont typeface="+mj-lt"/>
              <a:buAutoNum type="arabicPeriod"/>
            </a:pPr>
            <a:r>
              <a:rPr lang="en-US" sz="1400" dirty="0" smtClean="0"/>
              <a:t>A </a:t>
            </a:r>
            <a:r>
              <a:rPr lang="en-US" sz="1400" dirty="0"/>
              <a:t>contextual-bandit approach to personalized news </a:t>
            </a:r>
            <a:r>
              <a:rPr lang="en-US" sz="1400" dirty="0" smtClean="0"/>
              <a:t>article recommendation</a:t>
            </a:r>
            <a:r>
              <a:rPr lang="en-US" sz="1400" dirty="0"/>
              <a:t>; </a:t>
            </a:r>
            <a:r>
              <a:rPr lang="en-US" sz="1400" dirty="0" err="1"/>
              <a:t>Lihong</a:t>
            </a:r>
            <a:r>
              <a:rPr lang="en-US" sz="1400" dirty="0"/>
              <a:t> Li, Wei Chu, John Langford, Robert E. </a:t>
            </a:r>
            <a:r>
              <a:rPr lang="en-US" sz="1400" dirty="0" err="1" smtClean="0"/>
              <a:t>Schapire</a:t>
            </a:r>
            <a:endParaRPr lang="en-US" sz="1400" dirty="0" smtClean="0"/>
          </a:p>
          <a:p>
            <a:pPr marL="228600" indent="-228600">
              <a:buFont typeface="+mj-lt"/>
              <a:buAutoNum type="arabicPeriod"/>
            </a:pPr>
            <a:endParaRPr lang="en-US" sz="1400" dirty="0" smtClean="0"/>
          </a:p>
          <a:p>
            <a:pPr marL="228600" indent="-228600">
              <a:buFont typeface="+mj-lt"/>
              <a:buAutoNum type="arabicPeriod"/>
            </a:pPr>
            <a:r>
              <a:rPr lang="en-US" sz="1400" dirty="0" smtClean="0"/>
              <a:t>Generalized </a:t>
            </a:r>
            <a:r>
              <a:rPr lang="en-US" sz="1400" dirty="0"/>
              <a:t>Thompson Sampling for Contextual Bandits; </a:t>
            </a:r>
            <a:r>
              <a:rPr lang="en-US" sz="1400" dirty="0" err="1"/>
              <a:t>Lihong</a:t>
            </a:r>
            <a:r>
              <a:rPr lang="en-US" sz="1400" dirty="0"/>
              <a:t> </a:t>
            </a:r>
            <a:r>
              <a:rPr lang="en-US" sz="1400" dirty="0" smtClean="0"/>
              <a:t>Li</a:t>
            </a:r>
          </a:p>
          <a:p>
            <a:pPr marL="228600" indent="-228600">
              <a:buFont typeface="+mj-lt"/>
              <a:buAutoNum type="arabicPeriod"/>
            </a:pPr>
            <a:endParaRPr lang="en-US" sz="1400" dirty="0" smtClean="0"/>
          </a:p>
          <a:p>
            <a:pPr marL="228600" indent="-228600">
              <a:buFont typeface="+mj-lt"/>
              <a:buAutoNum type="arabicPeriod"/>
            </a:pPr>
            <a:r>
              <a:rPr lang="en-US" sz="1400" dirty="0" smtClean="0"/>
              <a:t>Big Data: Principles and best practices of scalable </a:t>
            </a:r>
            <a:r>
              <a:rPr lang="en-US" sz="1400" dirty="0" err="1" smtClean="0"/>
              <a:t>realtime</a:t>
            </a:r>
            <a:r>
              <a:rPr lang="en-US" sz="1400" dirty="0" smtClean="0"/>
              <a:t> data systems. Nathan </a:t>
            </a:r>
            <a:r>
              <a:rPr lang="en-US" sz="1400" dirty="0" err="1" smtClean="0"/>
              <a:t>Marz</a:t>
            </a:r>
            <a:r>
              <a:rPr lang="en-US" sz="1400" dirty="0" smtClean="0"/>
              <a:t> &amp; Warren J.</a:t>
            </a:r>
          </a:p>
          <a:p>
            <a:pPr marL="228600" indent="-228600">
              <a:buFont typeface="+mj-lt"/>
              <a:buAutoNum type="arabicPeriod"/>
            </a:pPr>
            <a:endParaRPr lang="en-US" sz="1400" dirty="0"/>
          </a:p>
          <a:p>
            <a:pPr marL="228600" indent="-228600">
              <a:buFont typeface="+mj-lt"/>
              <a:buAutoNum type="arabicPeriod"/>
            </a:pPr>
            <a:r>
              <a:rPr lang="en-US" sz="1400" dirty="0" smtClean="0"/>
              <a:t>Data Mining Group. Predictive Model Markup Language.</a:t>
            </a:r>
          </a:p>
          <a:p>
            <a:pPr marL="228600" indent="-228600">
              <a:buFont typeface="+mj-lt"/>
              <a:buAutoNum type="arabicPeriod"/>
            </a:pPr>
            <a:endParaRPr lang="en-US" sz="1400" dirty="0" smtClean="0"/>
          </a:p>
          <a:p>
            <a:pPr marL="228600" indent="-228600">
              <a:buFont typeface="+mj-lt"/>
              <a:buAutoNum type="arabicPeriod"/>
            </a:pPr>
            <a:r>
              <a:rPr lang="en-US" sz="1400" dirty="0" smtClean="0"/>
              <a:t>Taming </a:t>
            </a:r>
            <a:r>
              <a:rPr lang="en-US" sz="1400" dirty="0"/>
              <a:t>the Monster: A Fast and Simple Algorithm for Contextual </a:t>
            </a:r>
            <a:r>
              <a:rPr lang="en-US" sz="1400" dirty="0" smtClean="0"/>
              <a:t>Bandits ; </a:t>
            </a:r>
            <a:r>
              <a:rPr lang="en-US" sz="1400" dirty="0" err="1"/>
              <a:t>Alekh</a:t>
            </a:r>
            <a:r>
              <a:rPr lang="en-US" sz="1400" dirty="0"/>
              <a:t> Agarwal, Daniel Hsu, </a:t>
            </a:r>
            <a:r>
              <a:rPr lang="en-US" sz="1400" dirty="0" err="1"/>
              <a:t>Satyen</a:t>
            </a:r>
            <a:r>
              <a:rPr lang="en-US" sz="1400" dirty="0"/>
              <a:t> Kale, John Langford, </a:t>
            </a:r>
            <a:r>
              <a:rPr lang="en-US" sz="1400" dirty="0" err="1"/>
              <a:t>Lihong</a:t>
            </a:r>
            <a:r>
              <a:rPr lang="en-US" sz="1400" dirty="0"/>
              <a:t> </a:t>
            </a:r>
            <a:r>
              <a:rPr lang="en-US" sz="1400" dirty="0" smtClean="0"/>
              <a:t>Li, Robert </a:t>
            </a:r>
            <a:r>
              <a:rPr lang="en-US" sz="1400" dirty="0"/>
              <a:t>E. </a:t>
            </a:r>
            <a:r>
              <a:rPr lang="en-US" sz="1400" dirty="0" err="1" smtClean="0"/>
              <a:t>Schapire</a:t>
            </a:r>
            <a:endParaRPr lang="en-US" sz="1400" dirty="0" smtClean="0"/>
          </a:p>
          <a:p>
            <a:pPr marL="228600" indent="-228600">
              <a:buFont typeface="+mj-lt"/>
              <a:buAutoNum type="arabicPeriod"/>
            </a:pPr>
            <a:endParaRPr lang="en-US" sz="1400" dirty="0"/>
          </a:p>
          <a:p>
            <a:pPr marL="228600" indent="-228600">
              <a:buFont typeface="+mj-lt"/>
              <a:buAutoNum type="arabicPeriod"/>
            </a:pPr>
            <a:r>
              <a:rPr lang="en-US" sz="1400" dirty="0" smtClean="0"/>
              <a:t>Unbiased </a:t>
            </a:r>
            <a:r>
              <a:rPr lang="en-US" sz="1400" dirty="0"/>
              <a:t>Offline Evaluation of Contextual-bandit-based News </a:t>
            </a:r>
            <a:r>
              <a:rPr lang="en-US" sz="1400" dirty="0" smtClean="0"/>
              <a:t>Article Recommendation </a:t>
            </a:r>
            <a:r>
              <a:rPr lang="en-US" sz="1400" dirty="0"/>
              <a:t>Algorithms; </a:t>
            </a:r>
            <a:r>
              <a:rPr lang="en-US" sz="1400" dirty="0" err="1"/>
              <a:t>Lihong</a:t>
            </a:r>
            <a:r>
              <a:rPr lang="en-US" sz="1400" dirty="0"/>
              <a:t> Li, Wei Chu, John Langford, </a:t>
            </a:r>
            <a:r>
              <a:rPr lang="en-US" sz="1400" dirty="0" err="1" smtClean="0"/>
              <a:t>Xuanhui</a:t>
            </a:r>
            <a:r>
              <a:rPr lang="en-US" sz="1400" dirty="0"/>
              <a:t> </a:t>
            </a:r>
            <a:r>
              <a:rPr lang="en-US" sz="1400" dirty="0" smtClean="0"/>
              <a:t>Wang</a:t>
            </a:r>
          </a:p>
          <a:p>
            <a:pPr marL="228600" indent="-228600">
              <a:buFont typeface="+mj-lt"/>
              <a:buAutoNum type="arabicPeriod"/>
            </a:pPr>
            <a:endParaRPr lang="en-US" sz="1400" dirty="0" smtClean="0"/>
          </a:p>
          <a:p>
            <a:pPr marL="228600" indent="-228600">
              <a:buFont typeface="+mj-lt"/>
              <a:buAutoNum type="arabicPeriod"/>
            </a:pPr>
            <a:r>
              <a:rPr lang="en-US" sz="1400" dirty="0" smtClean="0"/>
              <a:t>Reinforcement </a:t>
            </a:r>
            <a:r>
              <a:rPr lang="en-US" sz="1400" dirty="0"/>
              <a:t>Learning</a:t>
            </a:r>
            <a:r>
              <a:rPr lang="en-US" sz="1400" dirty="0" smtClean="0"/>
              <a:t>: An </a:t>
            </a:r>
            <a:r>
              <a:rPr lang="en-US" sz="1400" dirty="0"/>
              <a:t>Introduction ; Richard S. Sutton ,Andrew G. </a:t>
            </a:r>
            <a:r>
              <a:rPr lang="en-US" sz="1400" dirty="0" err="1"/>
              <a:t>Barto</a:t>
            </a:r>
            <a:endParaRPr lang="en-US" sz="1400" dirty="0" smtClean="0"/>
          </a:p>
        </p:txBody>
      </p:sp>
    </p:spTree>
    <p:extLst>
      <p:ext uri="{BB962C8B-B14F-4D97-AF65-F5344CB8AC3E}">
        <p14:creationId xmlns:p14="http://schemas.microsoft.com/office/powerpoint/2010/main" val="21318386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SAMSUNG SDS RESEARCH  AMERICA</a:t>
            </a:r>
            <a:endParaRPr lang="en-US" dirty="0"/>
          </a:p>
        </p:txBody>
      </p:sp>
      <p:sp>
        <p:nvSpPr>
          <p:cNvPr id="8" name="AutoShape 2" descr="https://assets.dice.com/external/images/empLogos/1bc696f9c883c40a987d709ecf4fd0c5.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2399798" y="2230631"/>
            <a:ext cx="6819449" cy="4021160"/>
            <a:chOff x="2399798" y="2230631"/>
            <a:chExt cx="6080173" cy="3669426"/>
          </a:xfrm>
        </p:grpSpPr>
        <p:pic>
          <p:nvPicPr>
            <p:cNvPr id="10" name="Picture 9" descr="SDSA_Analytics_Focus_diagram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915" y="2315790"/>
              <a:ext cx="3676336" cy="3584267"/>
            </a:xfrm>
            <a:prstGeom prst="rect">
              <a:avLst/>
            </a:prstGeom>
          </p:spPr>
        </p:pic>
        <p:sp>
          <p:nvSpPr>
            <p:cNvPr id="11" name="TextBox 10"/>
            <p:cNvSpPr txBox="1"/>
            <p:nvPr/>
          </p:nvSpPr>
          <p:spPr>
            <a:xfrm>
              <a:off x="2399798" y="2230631"/>
              <a:ext cx="1151117" cy="1293935"/>
            </a:xfrm>
            <a:prstGeom prst="rect">
              <a:avLst/>
            </a:prstGeom>
            <a:noFill/>
          </p:spPr>
          <p:txBody>
            <a:bodyPr wrap="square" lIns="0" tIns="0" rIns="0" bIns="0" rtlCol="0" anchor="ctr" anchorCtr="0">
              <a:noAutofit/>
            </a:bodyPr>
            <a:lstStyle/>
            <a:p>
              <a:pPr algn="r">
                <a:lnSpc>
                  <a:spcPts val="1050"/>
                </a:lnSpc>
              </a:pPr>
              <a:r>
                <a:rPr lang="en-US" sz="850" b="1" dirty="0" smtClean="0">
                  <a:solidFill>
                    <a:schemeClr val="bg1">
                      <a:lumMod val="50000"/>
                    </a:schemeClr>
                  </a:solidFill>
                </a:rPr>
                <a:t>SDS Research America Focus </a:t>
              </a:r>
              <a:endParaRPr lang="en-US" sz="850" b="1" dirty="0">
                <a:solidFill>
                  <a:schemeClr val="bg1">
                    <a:lumMod val="50000"/>
                  </a:schemeClr>
                </a:solidFill>
              </a:endParaRPr>
            </a:p>
          </p:txBody>
        </p:sp>
        <p:sp>
          <p:nvSpPr>
            <p:cNvPr id="12" name="TextBox 11"/>
            <p:cNvSpPr txBox="1"/>
            <p:nvPr/>
          </p:nvSpPr>
          <p:spPr>
            <a:xfrm>
              <a:off x="7328854" y="2458061"/>
              <a:ext cx="1151117" cy="1008021"/>
            </a:xfrm>
            <a:prstGeom prst="rect">
              <a:avLst/>
            </a:prstGeom>
            <a:noFill/>
          </p:spPr>
          <p:txBody>
            <a:bodyPr wrap="square" lIns="0" tIns="0" rIns="0" bIns="0" rtlCol="0" anchor="ctr" anchorCtr="0">
              <a:noAutofit/>
            </a:bodyPr>
            <a:lstStyle/>
            <a:p>
              <a:pPr>
                <a:lnSpc>
                  <a:spcPts val="1050"/>
                </a:lnSpc>
              </a:pPr>
              <a:r>
                <a:rPr lang="en-US" sz="850" b="1" dirty="0" smtClean="0">
                  <a:solidFill>
                    <a:schemeClr val="accent2">
                      <a:lumMod val="75000"/>
                    </a:schemeClr>
                  </a:solidFill>
                </a:rPr>
                <a:t>Decision  Making</a:t>
              </a:r>
              <a:endParaRPr lang="en-US" sz="850" b="1" dirty="0">
                <a:solidFill>
                  <a:schemeClr val="accent2">
                    <a:lumMod val="75000"/>
                  </a:schemeClr>
                </a:solidFill>
              </a:endParaRPr>
            </a:p>
          </p:txBody>
        </p:sp>
        <p:grpSp>
          <p:nvGrpSpPr>
            <p:cNvPr id="13" name="Group 12"/>
            <p:cNvGrpSpPr/>
            <p:nvPr/>
          </p:nvGrpSpPr>
          <p:grpSpPr>
            <a:xfrm>
              <a:off x="4522225" y="2467764"/>
              <a:ext cx="2127382" cy="3426832"/>
              <a:chOff x="6245303" y="1755610"/>
              <a:chExt cx="1301672" cy="2267185"/>
            </a:xfrm>
          </p:grpSpPr>
          <p:sp>
            <p:nvSpPr>
              <p:cNvPr id="14" name="TextBox 13"/>
              <p:cNvSpPr txBox="1"/>
              <p:nvPr/>
            </p:nvSpPr>
            <p:spPr>
              <a:xfrm>
                <a:off x="6245303" y="2116455"/>
                <a:ext cx="1301672" cy="271146"/>
              </a:xfrm>
              <a:prstGeom prst="rect">
                <a:avLst/>
              </a:prstGeom>
              <a:noFill/>
            </p:spPr>
            <p:txBody>
              <a:bodyPr wrap="square" lIns="0" tIns="0" rIns="0" bIns="0" rtlCol="0" anchor="ctr" anchorCtr="0">
                <a:noAutofit/>
              </a:bodyPr>
              <a:lstStyle/>
              <a:p>
                <a:pPr algn="ctr">
                  <a:lnSpc>
                    <a:spcPts val="1000"/>
                  </a:lnSpc>
                </a:pPr>
                <a:r>
                  <a:rPr lang="en-US" sz="1000" dirty="0">
                    <a:solidFill>
                      <a:schemeClr val="bg1"/>
                    </a:solidFill>
                  </a:rPr>
                  <a:t>Recommendation</a:t>
                </a:r>
              </a:p>
            </p:txBody>
          </p:sp>
          <p:sp>
            <p:nvSpPr>
              <p:cNvPr id="15" name="TextBox 14"/>
              <p:cNvSpPr txBox="1"/>
              <p:nvPr/>
            </p:nvSpPr>
            <p:spPr>
              <a:xfrm>
                <a:off x="6245303" y="1755610"/>
                <a:ext cx="1301672" cy="271146"/>
              </a:xfrm>
              <a:prstGeom prst="rect">
                <a:avLst/>
              </a:prstGeom>
              <a:noFill/>
            </p:spPr>
            <p:txBody>
              <a:bodyPr wrap="square" lIns="0" tIns="0" rIns="0" bIns="0" rtlCol="0" anchor="ctr" anchorCtr="0">
                <a:noAutofit/>
              </a:bodyPr>
              <a:lstStyle/>
              <a:p>
                <a:pPr algn="ctr">
                  <a:lnSpc>
                    <a:spcPts val="1000"/>
                  </a:lnSpc>
                </a:pPr>
                <a:r>
                  <a:rPr lang="en-US" sz="1000" dirty="0" smtClean="0">
                    <a:solidFill>
                      <a:schemeClr val="bg1"/>
                    </a:solidFill>
                  </a:rPr>
                  <a:t>Decision</a:t>
                </a:r>
                <a:endParaRPr lang="en-US" sz="1000" dirty="0">
                  <a:solidFill>
                    <a:schemeClr val="bg1"/>
                  </a:solidFill>
                </a:endParaRPr>
              </a:p>
            </p:txBody>
          </p:sp>
          <p:sp>
            <p:nvSpPr>
              <p:cNvPr id="16" name="TextBox 15"/>
              <p:cNvSpPr txBox="1"/>
              <p:nvPr/>
            </p:nvSpPr>
            <p:spPr>
              <a:xfrm>
                <a:off x="6245303" y="2597371"/>
                <a:ext cx="1301672" cy="271146"/>
              </a:xfrm>
              <a:prstGeom prst="rect">
                <a:avLst/>
              </a:prstGeom>
              <a:noFill/>
            </p:spPr>
            <p:txBody>
              <a:bodyPr wrap="square" lIns="0" tIns="0" rIns="0" bIns="0" rtlCol="0" anchor="ctr" anchorCtr="0">
                <a:noAutofit/>
              </a:bodyPr>
              <a:lstStyle/>
              <a:p>
                <a:pPr algn="ctr">
                  <a:lnSpc>
                    <a:spcPts val="1000"/>
                  </a:lnSpc>
                </a:pPr>
                <a:r>
                  <a:rPr lang="en-US" sz="1000" dirty="0"/>
                  <a:t>Insights</a:t>
                </a:r>
              </a:p>
            </p:txBody>
          </p:sp>
          <p:sp>
            <p:nvSpPr>
              <p:cNvPr id="17" name="TextBox 16"/>
              <p:cNvSpPr txBox="1"/>
              <p:nvPr/>
            </p:nvSpPr>
            <p:spPr>
              <a:xfrm>
                <a:off x="6245303" y="2983371"/>
                <a:ext cx="1301672" cy="271146"/>
              </a:xfrm>
              <a:prstGeom prst="rect">
                <a:avLst/>
              </a:prstGeom>
              <a:noFill/>
            </p:spPr>
            <p:txBody>
              <a:bodyPr wrap="square" lIns="0" tIns="0" rIns="0" bIns="0" rtlCol="0" anchor="ctr" anchorCtr="0">
                <a:noAutofit/>
              </a:bodyPr>
              <a:lstStyle/>
              <a:p>
                <a:pPr algn="ctr">
                  <a:lnSpc>
                    <a:spcPts val="1000"/>
                  </a:lnSpc>
                </a:pPr>
                <a:r>
                  <a:rPr lang="en-US" sz="1000" dirty="0" smtClean="0"/>
                  <a:t>Model</a:t>
                </a:r>
                <a:endParaRPr lang="en-US" sz="1000" dirty="0"/>
              </a:p>
            </p:txBody>
          </p:sp>
          <p:sp>
            <p:nvSpPr>
              <p:cNvPr id="18" name="TextBox 17"/>
              <p:cNvSpPr txBox="1"/>
              <p:nvPr/>
            </p:nvSpPr>
            <p:spPr>
              <a:xfrm>
                <a:off x="6245303" y="3365721"/>
                <a:ext cx="1301672" cy="271146"/>
              </a:xfrm>
              <a:prstGeom prst="rect">
                <a:avLst/>
              </a:prstGeom>
              <a:noFill/>
            </p:spPr>
            <p:txBody>
              <a:bodyPr wrap="square" lIns="0" tIns="0" rIns="0" bIns="0" rtlCol="0" anchor="ctr" anchorCtr="0">
                <a:noAutofit/>
              </a:bodyPr>
              <a:lstStyle/>
              <a:p>
                <a:pPr algn="ctr">
                  <a:lnSpc>
                    <a:spcPts val="1000"/>
                  </a:lnSpc>
                </a:pPr>
                <a:r>
                  <a:rPr lang="en-US" sz="1000" dirty="0" smtClean="0"/>
                  <a:t>Feature</a:t>
                </a:r>
                <a:endParaRPr lang="en-US" sz="1000" dirty="0"/>
              </a:p>
            </p:txBody>
          </p:sp>
          <p:sp>
            <p:nvSpPr>
              <p:cNvPr id="19" name="TextBox 18"/>
              <p:cNvSpPr txBox="1"/>
              <p:nvPr/>
            </p:nvSpPr>
            <p:spPr>
              <a:xfrm>
                <a:off x="6245303" y="3751649"/>
                <a:ext cx="1301672" cy="271146"/>
              </a:xfrm>
              <a:prstGeom prst="rect">
                <a:avLst/>
              </a:prstGeom>
              <a:noFill/>
            </p:spPr>
            <p:txBody>
              <a:bodyPr wrap="square" lIns="0" tIns="0" rIns="0" bIns="0" rtlCol="0" anchor="ctr" anchorCtr="0">
                <a:noAutofit/>
              </a:bodyPr>
              <a:lstStyle/>
              <a:p>
                <a:pPr algn="ctr">
                  <a:lnSpc>
                    <a:spcPts val="1000"/>
                  </a:lnSpc>
                </a:pPr>
                <a:r>
                  <a:rPr lang="en-US" sz="1000" dirty="0" smtClean="0"/>
                  <a:t>Data</a:t>
                </a:r>
                <a:endParaRPr lang="en-US" sz="1000" dirty="0"/>
              </a:p>
            </p:txBody>
          </p:sp>
        </p:grpSp>
        <p:sp>
          <p:nvSpPr>
            <p:cNvPr id="5" name="Rectangle 4"/>
            <p:cNvSpPr/>
            <p:nvPr/>
          </p:nvSpPr>
          <p:spPr>
            <a:xfrm>
              <a:off x="3413925" y="3524566"/>
              <a:ext cx="494772" cy="2375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spTree>
    <p:extLst>
      <p:ext uri="{BB962C8B-B14F-4D97-AF65-F5344CB8AC3E}">
        <p14:creationId xmlns:p14="http://schemas.microsoft.com/office/powerpoint/2010/main" val="11679786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a:t>
            </a:r>
            <a:endParaRPr lang="en-US" dirty="0"/>
          </a:p>
        </p:txBody>
      </p:sp>
      <p:pic>
        <p:nvPicPr>
          <p:cNvPr id="6" name="Content Placeholder 5" descr="Group.png"/>
          <p:cNvPicPr>
            <a:picLocks noGrp="1" noChangeAspect="1"/>
          </p:cNvPicPr>
          <p:nvPr>
            <p:ph idx="1"/>
          </p:nvPr>
        </p:nvPicPr>
        <p:blipFill>
          <a:blip r:embed="rId2">
            <a:extLst>
              <a:ext uri="{28A0092B-C50C-407E-A947-70E740481C1C}">
                <a14:useLocalDpi xmlns:a14="http://schemas.microsoft.com/office/drawing/2010/main" val="0"/>
              </a:ext>
            </a:extLst>
          </a:blip>
          <a:srcRect l="-34358" r="-34358"/>
          <a:stretch>
            <a:fillRect/>
          </a:stretch>
        </p:blipFill>
        <p:spPr/>
      </p:pic>
    </p:spTree>
    <p:extLst>
      <p:ext uri="{BB962C8B-B14F-4D97-AF65-F5344CB8AC3E}">
        <p14:creationId xmlns:p14="http://schemas.microsoft.com/office/powerpoint/2010/main" val="11342834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Decision Making System: Intro and Algorithm</a:t>
            </a:r>
          </a:p>
        </p:txBody>
      </p:sp>
      <p:sp>
        <p:nvSpPr>
          <p:cNvPr id="5" name="Text Placeholder 4"/>
          <p:cNvSpPr>
            <a:spLocks noGrp="1"/>
          </p:cNvSpPr>
          <p:nvPr>
            <p:ph type="body" sz="half" idx="2"/>
          </p:nvPr>
        </p:nvSpPr>
        <p:spPr/>
        <p:txBody>
          <a:bodyPr/>
          <a:lstStyle/>
          <a:p>
            <a:endParaRPr lang="en-U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26200" b="262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910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DECISION Making in online world</a:t>
            </a:r>
            <a:endParaRPr lang="en-US" dirty="0"/>
          </a:p>
        </p:txBody>
      </p:sp>
      <p:sp>
        <p:nvSpPr>
          <p:cNvPr id="3" name="Content Placeholder 2"/>
          <p:cNvSpPr>
            <a:spLocks noGrp="1"/>
          </p:cNvSpPr>
          <p:nvPr>
            <p:ph idx="1"/>
          </p:nvPr>
        </p:nvSpPr>
        <p:spPr/>
        <p:txBody>
          <a:bodyPr/>
          <a:lstStyle/>
          <a:p>
            <a:r>
              <a:rPr lang="en-US" dirty="0" smtClean="0"/>
              <a:t>Ad Selection</a:t>
            </a:r>
          </a:p>
          <a:p>
            <a:r>
              <a:rPr lang="en-US" dirty="0" smtClean="0"/>
              <a:t>News Article Recommendations</a:t>
            </a:r>
          </a:p>
          <a:p>
            <a:r>
              <a:rPr lang="en-US" dirty="0" smtClean="0"/>
              <a:t>Website Optimization </a:t>
            </a:r>
          </a:p>
          <a:p>
            <a:r>
              <a:rPr lang="en-US" dirty="0" smtClean="0"/>
              <a:t>Auction and real-time bidding.</a:t>
            </a:r>
          </a:p>
          <a:p>
            <a:r>
              <a:rPr lang="en-US" dirty="0" smtClean="0"/>
              <a:t>Recommendation Systems</a:t>
            </a:r>
            <a:r>
              <a:rPr lang="en-US" dirty="0" smtClean="0"/>
              <a:t>.</a:t>
            </a:r>
            <a:endParaRPr lang="en-US" dirty="0"/>
          </a:p>
        </p:txBody>
      </p:sp>
      <p:pic>
        <p:nvPicPr>
          <p:cNvPr id="4" name="Picture 3" descr="FacebookAd-Deskt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749" y="1863990"/>
            <a:ext cx="2791878" cy="2961425"/>
          </a:xfrm>
          <a:prstGeom prst="rect">
            <a:avLst/>
          </a:prstGeom>
        </p:spPr>
      </p:pic>
      <p:pic>
        <p:nvPicPr>
          <p:cNvPr id="5" name="Picture 4" descr="NewArti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2497" y="2707323"/>
            <a:ext cx="1556504" cy="2767118"/>
          </a:xfrm>
          <a:prstGeom prst="rect">
            <a:avLst/>
          </a:prstGeom>
        </p:spPr>
      </p:pic>
      <p:pic>
        <p:nvPicPr>
          <p:cNvPr id="6" name="Picture 5" descr="Opt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9210" y="4907890"/>
            <a:ext cx="2690840" cy="1375998"/>
          </a:xfrm>
          <a:prstGeom prst="rect">
            <a:avLst/>
          </a:prstGeom>
        </p:spPr>
      </p:pic>
    </p:spTree>
    <p:extLst>
      <p:ext uri="{BB962C8B-B14F-4D97-AF65-F5344CB8AC3E}">
        <p14:creationId xmlns:p14="http://schemas.microsoft.com/office/powerpoint/2010/main" val="2599411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graphicFrame>
        <p:nvGraphicFramePr>
          <p:cNvPr id="18" name="Diagram 17"/>
          <p:cNvGraphicFramePr/>
          <p:nvPr>
            <p:extLst>
              <p:ext uri="{D42A27DB-BD31-4B8C-83A1-F6EECF244321}">
                <p14:modId xmlns:p14="http://schemas.microsoft.com/office/powerpoint/2010/main" val="3313394129"/>
              </p:ext>
            </p:extLst>
          </p:nvPr>
        </p:nvGraphicFramePr>
        <p:xfrm>
          <a:off x="585110" y="2014158"/>
          <a:ext cx="5335786"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3" descr="C:\Users\Girish Kathalgiri\Downloads\Bandit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5094" y="3316334"/>
            <a:ext cx="5863152" cy="1446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73866" y="3512291"/>
            <a:ext cx="7075714" cy="1060533"/>
          </a:xfrm>
          <a:prstGeom prst="rect">
            <a:avLst/>
          </a:prstGeom>
          <a:solidFill>
            <a:srgbClr val="D71A16">
              <a:alpha val="90000"/>
            </a:srgbClr>
          </a:solidFill>
          <a:ln>
            <a:solidFill>
              <a:schemeClr val="accent1">
                <a:shade val="5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Learning from interaction</a:t>
            </a:r>
            <a:endParaRPr lang="en-US" dirty="0"/>
          </a:p>
        </p:txBody>
      </p:sp>
    </p:spTree>
    <p:extLst>
      <p:ext uri="{BB962C8B-B14F-4D97-AF65-F5344CB8AC3E}">
        <p14:creationId xmlns:p14="http://schemas.microsoft.com/office/powerpoint/2010/main" val="1829130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ividend">
  <a:themeElements>
    <a:clrScheme name="IMC Summit">
      <a:dk1>
        <a:srgbClr val="000000"/>
      </a:dk1>
      <a:lt1>
        <a:srgbClr val="FFFFFF"/>
      </a:lt1>
      <a:dk2>
        <a:srgbClr val="262626"/>
      </a:dk2>
      <a:lt2>
        <a:srgbClr val="F3EEDF"/>
      </a:lt2>
      <a:accent1>
        <a:srgbClr val="D71A16"/>
      </a:accent1>
      <a:accent2>
        <a:srgbClr val="52AEC2"/>
      </a:accent2>
      <a:accent3>
        <a:srgbClr val="EFAD16"/>
      </a:accent3>
      <a:accent4>
        <a:srgbClr val="E0BD77"/>
      </a:accent4>
      <a:accent5>
        <a:srgbClr val="713516"/>
      </a:accent5>
      <a:accent6>
        <a:srgbClr val="7F8C49"/>
      </a:accent6>
      <a:hlink>
        <a:srgbClr val="65ACB2"/>
      </a:hlink>
      <a:folHlink>
        <a:srgbClr val="979277"/>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rgbClr val="D71A16">
            <a:alpha val="80000"/>
          </a:srgbClr>
        </a:solidFill>
        <a:ln>
          <a:solidFill>
            <a:schemeClr val="accent1">
              <a:shade val="50000"/>
              <a:alpha val="95000"/>
            </a:schemeClr>
          </a:solid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9620</TotalTime>
  <Words>1672</Words>
  <Application>Microsoft Macintosh PowerPoint</Application>
  <PresentationFormat>Custom</PresentationFormat>
  <Paragraphs>345</Paragraphs>
  <Slides>42</Slides>
  <Notes>12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Dividend</vt:lpstr>
      <vt:lpstr>Decision Making with Mllib, Spark and SPARK streaming</vt:lpstr>
      <vt:lpstr>AGENDA</vt:lpstr>
      <vt:lpstr>INTRODUCTION</vt:lpstr>
      <vt:lpstr>SAMSUNG SDS</vt:lpstr>
      <vt:lpstr>SAMSUNG SDS RESEARCH  AMERICA</vt:lpstr>
      <vt:lpstr>TEAM</vt:lpstr>
      <vt:lpstr>Decision Making System: Intro and Algorithm</vt:lpstr>
      <vt:lpstr>EXAMPLES of DECISION Making in online world</vt:lpstr>
      <vt:lpstr>TERMINOLOGY</vt:lpstr>
      <vt:lpstr>EXPLORATION vs EXPLOITATION TRADE off</vt:lpstr>
      <vt:lpstr>EXPLORATION vs EXPLOITATION EXAMPLES</vt:lpstr>
      <vt:lpstr>EXPLORATION vs EXPLOITATION TRADE off</vt:lpstr>
      <vt:lpstr>CUMMULATIVE REWARD</vt:lpstr>
      <vt:lpstr>REGRET</vt:lpstr>
      <vt:lpstr>CHARACTERISTICS OF LEARNING WITH INTERACTION</vt:lpstr>
      <vt:lpstr>Multi ARMED BANDIT</vt:lpstr>
      <vt:lpstr>Multi-armed bandit</vt:lpstr>
      <vt:lpstr>Multi-armed bandit : EPSILON - GREEDY</vt:lpstr>
      <vt:lpstr>Multi-armed bandit : SOFTMAX</vt:lpstr>
      <vt:lpstr>Multi-armed bandit : Upper Confidence bound (UCB)</vt:lpstr>
      <vt:lpstr>Multi-armed bandit : Thompson sampling</vt:lpstr>
      <vt:lpstr>Stream Processing of Multi-armed bandit</vt:lpstr>
      <vt:lpstr>Contextual Multi-armed bandit</vt:lpstr>
      <vt:lpstr>Optimization</vt:lpstr>
      <vt:lpstr>ONLINE  and batch learning</vt:lpstr>
      <vt:lpstr>TIMESCALEs FOR LEARNING</vt:lpstr>
      <vt:lpstr>Decision Making System:  Architecture and components</vt:lpstr>
      <vt:lpstr>SOFTWARE STACK</vt:lpstr>
      <vt:lpstr>KAFKA : Distributed Messaging system</vt:lpstr>
      <vt:lpstr>SPARK and SPARK STREAMING</vt:lpstr>
      <vt:lpstr>MLLIB : Machine Learning Library</vt:lpstr>
      <vt:lpstr>Model Storage</vt:lpstr>
      <vt:lpstr>LAMBDA Architecture</vt:lpstr>
      <vt:lpstr>SERVING LAYER</vt:lpstr>
      <vt:lpstr>SPEED LAYER</vt:lpstr>
      <vt:lpstr>HISTORY LOGGER</vt:lpstr>
      <vt:lpstr>BATCH LAYER</vt:lpstr>
      <vt:lpstr>MANAGEMENT SERVICES</vt:lpstr>
      <vt:lpstr>LAMBDA Architecture</vt:lpstr>
      <vt:lpstr>RECAP</vt:lpstr>
      <vt:lpstr>QUESTIONS ?</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Paula Adduci</dc:creator>
  <cp:lastModifiedBy>Girish S Kathalagiri</cp:lastModifiedBy>
  <cp:revision>406</cp:revision>
  <dcterms:created xsi:type="dcterms:W3CDTF">2016-03-25T19:50:55Z</dcterms:created>
  <dcterms:modified xsi:type="dcterms:W3CDTF">2016-05-23T04:26:00Z</dcterms:modified>
</cp:coreProperties>
</file>